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1" r:id="rId4"/>
    <p:sldId id="304" r:id="rId5"/>
    <p:sldId id="303" r:id="rId6"/>
    <p:sldId id="305" r:id="rId7"/>
    <p:sldId id="306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81" r:id="rId16"/>
    <p:sldId id="282" r:id="rId17"/>
    <p:sldId id="283" r:id="rId18"/>
    <p:sldId id="307" r:id="rId19"/>
    <p:sldId id="284" r:id="rId20"/>
    <p:sldId id="308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309" r:id="rId29"/>
    <p:sldId id="310" r:id="rId30"/>
    <p:sldId id="311" r:id="rId31"/>
    <p:sldId id="292" r:id="rId32"/>
    <p:sldId id="312" r:id="rId33"/>
    <p:sldId id="313" r:id="rId34"/>
    <p:sldId id="293" r:id="rId35"/>
    <p:sldId id="314" r:id="rId36"/>
    <p:sldId id="294" r:id="rId37"/>
    <p:sldId id="315" r:id="rId38"/>
    <p:sldId id="316" r:id="rId39"/>
    <p:sldId id="295" r:id="rId40"/>
    <p:sldId id="296" r:id="rId41"/>
    <p:sldId id="297" r:id="rId42"/>
    <p:sldId id="299" r:id="rId43"/>
    <p:sldId id="300" r:id="rId44"/>
    <p:sldId id="27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33" d="100"/>
          <a:sy n="33" d="100"/>
        </p:scale>
        <p:origin x="-76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22B4F-01EE-DEB4-1409-5D8C685C0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11CD04A-B70C-2973-FC39-F8EF0183D7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16CACB-8D57-0401-B16E-CED639ED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F192-EBF3-42CD-8761-C60FAD13939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93274D-1547-982D-93BD-CD1DB61E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258375-7CF5-B408-4793-B698CFCA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2F45-D785-4F15-BA9F-6DC0EF64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0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48A3C-7648-F90E-2529-DDB46807D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522C72-5AC9-CB6B-4F31-095453459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C97C4A-A78E-0127-E69B-2B35A14F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F192-EBF3-42CD-8761-C60FAD13939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BC5B7B-AE4D-E4D8-15D3-51CCF39E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7676B4-640F-EE3C-B6D3-2828A8B4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2F45-D785-4F15-BA9F-6DC0EF64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051FEE-BAC9-D535-BBCE-A8186757C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C770677-2D0C-53E0-E6DD-3E06D5F71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42497C-2CCB-3324-5F66-CDF177CD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F192-EBF3-42CD-8761-C60FAD13939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E283A4-A307-147A-C664-24BF6F6C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F90F47-6E21-3A2B-E6DF-E428FA16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2F45-D785-4F15-BA9F-6DC0EF64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3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3140A-619C-9465-5D5A-9A3DD201C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0E6FB39-F28F-0123-BC00-CF3B95C6C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659F9C-44A3-0CCB-79BF-07744160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556-C1CB-4E74-98A7-244F0016CC7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8E3695-E30D-9214-0DEE-73B5B78E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05123-DFA4-E397-B01F-213BCA41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AD76-BADB-4E45-AD22-BC4F42AC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2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E9AA7-37CA-A59A-918F-66526680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59F248-CA42-2991-6D78-176A9F02E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85039A-DADB-377D-E0CD-587C6ED4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B3070-4C5E-400B-8770-D9DC66F38823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0C4C28-DE27-F3C9-181A-AE556D2B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CA70B6-7726-35B8-86F5-F5E804D7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0F0-EE42-42C2-B1D8-670724EA5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40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64991A-5A1D-3F80-9E8A-FEDED3B1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B83085-E2B7-D9F0-E84D-E9560CE78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29E62A-CACA-B023-CB32-B6FD6A39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556-C1CB-4E74-98A7-244F0016CC7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6AC142-8081-E571-2F6E-DFE1F92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445AD1-0A8D-7469-79A9-A63057177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AD76-BADB-4E45-AD22-BC4F42AC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2F0751-8814-8EAA-7AD1-77BC72F4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343B62-C94F-C5FC-6BE9-111411BF2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A9E109-B4A3-6737-02C0-927551E30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926B38-69BC-E40B-3952-333E4A14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556-C1CB-4E74-98A7-244F0016CC7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E9D7DA-1E3B-2749-7400-1E10F3C2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56433A-3F5F-E845-5BDC-E0FA404B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AD76-BADB-4E45-AD22-BC4F42AC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55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8DD90-0D83-0B83-8C45-84BF4618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6A68C0-D38D-85CC-F825-754161DFC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97B78F-F896-0DDA-BB71-90A999F42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9DA2F5-3246-7E83-31F0-3AD6FBCDC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72038B-C200-75B4-A1D1-C66229FA8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7DFEF4-DEC7-D6B8-C569-6EAC52C9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556-C1CB-4E74-98A7-244F0016CC7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8F18B19-ADC5-771F-30A5-5E360E2D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BC6E78-6DF0-01AF-8D6D-2C41391B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AD76-BADB-4E45-AD22-BC4F42AC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24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4A4B1-D4EA-A4FE-F499-DDB26F2D3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8D43E42-8113-B50E-851C-7DABB058C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556-C1CB-4E74-98A7-244F0016CC7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C759D6-3FEC-2F1C-B831-BD432696F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6E5F49-9EBA-E270-9040-6F1DE3D6C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AD76-BADB-4E45-AD22-BC4F42AC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60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C389816-6077-9A2E-9CC0-D4CCDCB2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46CF-F1D1-49B0-97E0-8BB1B8CEAA7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1B8AAB-6F9F-C156-B972-CCA6A8D14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BB89FA-FF31-5BB5-3127-C238580F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B846-6EC3-4608-A4DF-3884C01A7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08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D68D1-B9E0-074A-1B13-B90FD59B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2604C6-8231-132B-C877-4589486EC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D2F81E-DFAA-C73C-7D35-E11ACBAAC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56F5FC-1CD1-BCEF-A25B-BCB457321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556-C1CB-4E74-98A7-244F0016CC7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6C3680-BDA2-62E7-B770-F5C1DBEF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272A11-7CAB-73DE-C733-4F01FDC0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AD76-BADB-4E45-AD22-BC4F42AC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0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23CB7B-280F-9109-EC78-95273B39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1005D8-0A27-19DD-1EC6-4A45ADF70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BB93BC-051E-307E-4564-2AADC902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F192-EBF3-42CD-8761-C60FAD13939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997AD4-A057-184A-5E19-17BF3731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9630C3-9F02-A572-6353-37B3F829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2F45-D785-4F15-BA9F-6DC0EF64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62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65DC7-FE23-DE6F-E5E2-4729AE446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7CB5E9E-9819-0C92-A65D-0435C70F60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C24A96-3BAD-B3C3-676B-882E930A0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554D0E-6216-D25C-1F5E-58D30C87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556-C1CB-4E74-98A7-244F0016CC7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20B3E5-0C51-854A-EF58-A6B89F53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BCEA2E-A86B-EFB8-D219-89AB4EA3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AD76-BADB-4E45-AD22-BC4F42AC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93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8B74F7-45C4-C0E8-FDD9-6BA896AB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5C04C3-B0D9-580A-D8A1-7DE292348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C34420-8C6D-1A19-1148-AC08F8960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556-C1CB-4E74-98A7-244F0016CC7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4641A6-4836-01EB-8A4A-6267A0E4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538078-EB29-934D-CF71-A26C73B2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AD76-BADB-4E45-AD22-BC4F42AC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4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973438-CCA7-8C69-6C5F-2DE421B5EA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A1C365-5F1D-9187-C34C-2DD2EAF0E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720F89-C9A0-75DF-BF8D-64425D36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11556-C1CB-4E74-98A7-244F0016CC7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D3CC88-57CA-9D45-0B8C-723D071B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BAAB4B-E577-0DCB-41F5-2124E176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7AD76-BADB-4E45-AD22-BC4F42AC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418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224B8F-27B5-4AB8-9752-18285E3DE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163" y="5887059"/>
            <a:ext cx="3027021" cy="4972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DE1BF0-CEAD-48B2-8F48-01C9D6F61149}"/>
              </a:ext>
            </a:extLst>
          </p:cNvPr>
          <p:cNvSpPr/>
          <p:nvPr userDrawn="1"/>
        </p:nvSpPr>
        <p:spPr>
          <a:xfrm>
            <a:off x="73625" y="5847450"/>
            <a:ext cx="64639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dirty="0">
                <a:solidFill>
                  <a:srgbClr val="040C1A"/>
                </a:solidFill>
                <a:effectLst/>
                <a:latin typeface="Helvetica Neue"/>
              </a:rPr>
              <a:t>Source:  Adrienne Robertiello   |   Specialized Health Care Educator, Children’s Specialized Hospital </a:t>
            </a:r>
          </a:p>
          <a:p>
            <a:r>
              <a:rPr lang="en-US" sz="1100" b="0" i="0" dirty="0">
                <a:solidFill>
                  <a:srgbClr val="040C1A"/>
                </a:solidFill>
                <a:effectLst/>
                <a:latin typeface="Helvetica Neue"/>
              </a:rPr>
              <a:t>Content not to be reproduced or used without permission  |  arobertiello@childrens-specialized.org</a:t>
            </a:r>
            <a:endParaRPr lang="en-US" sz="11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E0053D-EA52-46BB-AE31-A35D83EBE434}"/>
              </a:ext>
            </a:extLst>
          </p:cNvPr>
          <p:cNvSpPr/>
          <p:nvPr userDrawn="1"/>
        </p:nvSpPr>
        <p:spPr>
          <a:xfrm>
            <a:off x="9655326" y="6531123"/>
            <a:ext cx="24455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040C1A"/>
                </a:solidFill>
                <a:effectLst/>
                <a:latin typeface="Helvetica Neue"/>
              </a:rPr>
              <a:t>© 2023 Children’s Specialized Hospital</a:t>
            </a:r>
            <a:endParaRPr lang="en-US" sz="1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AE289EF-2A88-4447-9971-49965D696010}"/>
              </a:ext>
            </a:extLst>
          </p:cNvPr>
          <p:cNvGrpSpPr/>
          <p:nvPr userDrawn="1"/>
        </p:nvGrpSpPr>
        <p:grpSpPr>
          <a:xfrm>
            <a:off x="0" y="5640224"/>
            <a:ext cx="12194461" cy="100013"/>
            <a:chOff x="0" y="5575644"/>
            <a:chExt cx="12194461" cy="1645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F70F020-01EF-4B82-B2C0-D70A1ECF8158}"/>
                </a:ext>
              </a:extLst>
            </p:cNvPr>
            <p:cNvSpPr/>
            <p:nvPr userDrawn="1"/>
          </p:nvSpPr>
          <p:spPr>
            <a:xfrm rot="16200000">
              <a:off x="1340390" y="4235254"/>
              <a:ext cx="164592" cy="2845372"/>
            </a:xfrm>
            <a:prstGeom prst="rect">
              <a:avLst/>
            </a:prstGeom>
            <a:solidFill>
              <a:srgbClr val="C41624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5829CF4-E637-4D8E-931B-368ACAAE3F75}"/>
                </a:ext>
              </a:extLst>
            </p:cNvPr>
            <p:cNvSpPr/>
            <p:nvPr userDrawn="1"/>
          </p:nvSpPr>
          <p:spPr>
            <a:xfrm rot="16200000">
              <a:off x="7437621" y="983396"/>
              <a:ext cx="164592" cy="9349089"/>
            </a:xfrm>
            <a:prstGeom prst="rect">
              <a:avLst/>
            </a:prstGeom>
            <a:solidFill>
              <a:srgbClr val="094377"/>
            </a:solidFill>
            <a:ln w="50800" cap="rnd" cmpd="dbl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226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106A8-B7BA-5936-AAB7-77D1E19D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FE97CA-241E-9149-1CD5-BC99AC31A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FBF732-2242-C39D-6F28-9DFF9070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F192-EBF3-42CD-8761-C60FAD13939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2EF63A-6E08-18CE-C829-B7C3CA5E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73A6DC-4F56-5062-3803-A7651CC9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2F45-D785-4F15-BA9F-6DC0EF64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2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EAB8F-30EF-6D84-0D42-59E0B31D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B22404-7F3F-5284-071D-A501FE4E3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6E00CF-F907-A710-9E96-7F6B5F33E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F62254-B2D3-2280-A383-C2C544E5D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F192-EBF3-42CD-8761-C60FAD13939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D2A2F77-693B-F1FA-0803-30760ED23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339EE0-0B4D-ECED-5C9C-9C9ABDC5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2F45-D785-4F15-BA9F-6DC0EF64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0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813704-16E0-66C9-89AF-126ABCCFF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3E98F7-5242-583A-DC9A-93B5C47AA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C1A26D-83AD-ACE9-6E70-E010EAC8D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B65F7C-35C7-F4DB-C059-BE16A255E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CB8E48-8F1C-915A-2404-1A57CE90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209790C-31C5-777B-A91D-C1248936B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F192-EBF3-42CD-8761-C60FAD13939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95AB3D9-BDAD-BFF7-DE95-58DF73B2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E4AB6C3-8A41-4C81-7326-EA28DA77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2F45-D785-4F15-BA9F-6DC0EF64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2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626DF-0605-4AC2-126F-C98D81FB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B31B0A6-FAB3-4E1E-896D-9F6D7E24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F192-EBF3-42CD-8761-C60FAD13939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AB56C4-FC58-9839-67F5-84C4E3D4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72D7E5-D561-851D-951B-3AB719E0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2F45-D785-4F15-BA9F-6DC0EF64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0E63CE0-7619-7902-CC0A-FD2013A4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F192-EBF3-42CD-8761-C60FAD13939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451E6A-5C1F-21E6-B236-473ED5FF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12732A-636E-CC2F-540C-65EA07701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2F45-D785-4F15-BA9F-6DC0EF64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2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D43A41-F96E-5B90-206F-FB6098684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1064D3-F9E1-0416-372F-BDEA921E7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28A6D6-5B48-2A97-BDFA-C11B984E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A476DE-DC4C-9E92-7952-D2EB2C83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F192-EBF3-42CD-8761-C60FAD13939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3321ED-F166-3001-BC38-FA215B09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255073-BFDB-289A-42E1-1E3FEF3E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2F45-D785-4F15-BA9F-6DC0EF64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5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5B905-03F0-F6AB-4E9A-B51FF7EB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F1DCB09-77A3-2C30-A070-84EF69DA0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D51D71E-4459-094C-0954-F6EC2E3B5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AC49CD-4D22-4F43-AF4E-2C961663D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F192-EBF3-42CD-8761-C60FAD13939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4AE54-7C15-E895-902D-EAD2364C4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166272-64C1-AC78-67A9-D342B523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92F45-D785-4F15-BA9F-6DC0EF64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3B61AE0-C967-6259-3691-C16BB366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C7C5DA-90C7-BDBB-B8D7-3090F82AD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67FE79-1414-8A76-365F-2FC4FB029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55F192-EBF3-42CD-8761-C60FAD139398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3B2AE5-25DB-D2A6-BC20-4EEC8DBF8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53801F-2FA9-C863-B10E-6D84BE101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C92F45-D785-4F15-BA9F-6DC0EF648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1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59A4C0-4C33-1937-0B0E-22700CC89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BD8CF7-B8C3-DAE8-D821-568FA7D8A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9AECE6-EBEB-780B-01C0-A4D17E67D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11556-C1CB-4E74-98A7-244F0016CC7E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DF5559-3802-7FA5-CA61-C2D20662B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746953-A81D-14FD-C1A2-36A41D835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77AD76-BADB-4E45-AD22-BC4F42ACC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8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inuitycentral.com/" TargetMode="External"/><Relationship Id="rId2" Type="http://schemas.openxmlformats.org/officeDocument/2006/relationships/hyperlink" Target="https://training.fema.gov/is/courseoverview.aspx?code=IS-1300&amp;lang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tinuityinsights.com/" TargetMode="External"/><Relationship Id="rId5" Type="http://schemas.openxmlformats.org/officeDocument/2006/relationships/hyperlink" Target="http://www.ready.gov/" TargetMode="External"/><Relationship Id="rId4" Type="http://schemas.openxmlformats.org/officeDocument/2006/relationships/hyperlink" Target="https://www.disasterrecoveryplantemplate.org/business-continuity-checklist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80282A-1C72-15C4-F641-7DE9EB81C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6156" y="490492"/>
            <a:ext cx="9144000" cy="17222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Continuity of Operations Planning (COOP) Overview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FE096F8-6FA2-3BBE-F297-3C3453DB6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5224" y="4711746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Presenter:  Kelly Boyd</a:t>
            </a:r>
          </a:p>
          <a:p>
            <a:pPr algn="ctr">
              <a:spcBef>
                <a:spcPct val="0"/>
              </a:spcBef>
              <a:defRPr/>
            </a:pPr>
            <a:endParaRPr lang="en-US" sz="3600" b="1" dirty="0">
              <a:solidFill>
                <a:srgbClr val="00206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Access and Functional Needs Planner</a:t>
            </a:r>
            <a:r>
              <a:rPr lang="en-US" sz="2800" b="1" i="1" dirty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NJ Office of Emergency Management</a:t>
            </a:r>
            <a:endParaRPr lang="en-US" dirty="0"/>
          </a:p>
        </p:txBody>
      </p:sp>
      <p:pic>
        <p:nvPicPr>
          <p:cNvPr id="4" name="Picture 3" descr="A logo of a state&#10;&#10;Description automatically generated">
            <a:extLst>
              <a:ext uri="{FF2B5EF4-FFF2-40B4-BE49-F238E27FC236}">
                <a16:creationId xmlns:a16="http://schemas.microsoft.com/office/drawing/2014/main" xmlns="" id="{9D7936C4-F968-784D-3C07-B862453D3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37" y="393439"/>
            <a:ext cx="1916373" cy="191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7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1D186-EB5F-0CDF-3077-73457D86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50"/>
            <a:ext cx="10515600" cy="8422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Questions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xmlns="" id="{314F39BA-B442-A8CB-09F1-39273B4E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70" y="2762032"/>
            <a:ext cx="8083858" cy="320705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disaster struck:</a:t>
            </a:r>
          </a:p>
          <a:p>
            <a:pPr marL="0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Could you operate without your theater?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impact would your inability to continue operations have on those you serve?</a:t>
            </a:r>
          </a:p>
        </p:txBody>
      </p:sp>
      <p:pic>
        <p:nvPicPr>
          <p:cNvPr id="2050" name="Picture 2" descr="10 Lessons For Armed Citizens | Active Response Training">
            <a:extLst>
              <a:ext uri="{FF2B5EF4-FFF2-40B4-BE49-F238E27FC236}">
                <a16:creationId xmlns:a16="http://schemas.microsoft.com/office/drawing/2014/main" xmlns="" id="{A39AFBC7-0CDD-2AE1-BC38-166709E8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856" y="1367098"/>
            <a:ext cx="2804743" cy="49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4ECF2-5277-4B1F-6739-89DE1044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1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COOP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5469CD-16A4-35B0-0AE2-CBCCB0CB5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09" y="3240350"/>
            <a:ext cx="10777491" cy="35044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should be able to:</a:t>
            </a:r>
          </a:p>
          <a:p>
            <a:pPr marL="0" indent="0">
              <a:spcBef>
                <a:spcPts val="0"/>
              </a:spcBef>
              <a:defRPr/>
            </a:pP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implemented anytime—with or without warning.</a:t>
            </a:r>
          </a:p>
          <a:p>
            <a:pPr>
              <a:spcBef>
                <a:spcPts val="0"/>
              </a:spcBef>
              <a:defRPr/>
            </a:pP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full operational capability for essential functions no later than 12 hours after activation.</a:t>
            </a:r>
          </a:p>
          <a:p>
            <a:pPr>
              <a:spcBef>
                <a:spcPts val="0"/>
              </a:spcBef>
              <a:defRPr/>
            </a:pP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 essential functions for up to 30 days or until normal operations can be resumed.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074" name="Picture 2" descr="Emergency Response Plan | A Brief Guide And Checklist - A-OTC">
            <a:extLst>
              <a:ext uri="{FF2B5EF4-FFF2-40B4-BE49-F238E27FC236}">
                <a16:creationId xmlns:a16="http://schemas.microsoft.com/office/drawing/2014/main" xmlns="" id="{E4C588B7-9FAB-7666-DE32-59A02EF39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/>
          <a:stretch/>
        </p:blipFill>
        <p:spPr bwMode="auto">
          <a:xfrm>
            <a:off x="8309499" y="1562469"/>
            <a:ext cx="3407870" cy="207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B42BE-FD2E-ABB6-F2C5-5D3F1753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66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 Recommendations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xmlns="" id="{3FEBF0B1-6EC4-4C8D-65C1-18898F73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17" y="3089429"/>
            <a:ext cx="10294398" cy="361321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Appoint a COOP Planning Coordinator to:</a:t>
            </a:r>
          </a:p>
          <a:p>
            <a:pPr eaLnBrk="1" hangingPunct="1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Develop, approve, and maintain the COOP plan.</a:t>
            </a:r>
          </a:p>
          <a:p>
            <a:pPr marL="457200" lvl="1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Coordinate with the planning team.</a:t>
            </a:r>
          </a:p>
          <a:p>
            <a:pPr marL="457200" lvl="1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Oversee tests, training, and exercises as well as corrective action planning and long-term planning efforts.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104" name="Picture 8" descr="Four Phases of Emergency Management [+ Free Plan Template]">
            <a:extLst>
              <a:ext uri="{FF2B5EF4-FFF2-40B4-BE49-F238E27FC236}">
                <a16:creationId xmlns:a16="http://schemas.microsoft.com/office/drawing/2014/main" xmlns="" id="{7E558250-AB40-40D4-6B44-0A56998CA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30" y="2044915"/>
            <a:ext cx="3442753" cy="17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50E5B1-91F9-6E1E-0D80-55798E81D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44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Continuity Planning Team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xmlns="" id="{E95896BC-BDC5-3733-ED9F-2C6B35316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9" y="2787588"/>
            <a:ext cx="10950605" cy="376561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Continuity Planning Team members should be: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Selected based on their expertise in specific areas related to the essential functions.</a:t>
            </a:r>
          </a:p>
          <a:p>
            <a:pPr marL="457200" lvl="1" indent="0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Assigned specific portions of the continuity plan to research and develop.</a:t>
            </a:r>
          </a:p>
          <a:p>
            <a:pPr marL="457200" lvl="1" indent="0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Able to work collaboratively with other team members.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xmlns="" id="{38586FBF-E821-A3C8-C6F6-A2E9EF7AD6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8787" y="2991775"/>
            <a:ext cx="10138299" cy="351538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Plans &amp; Procedures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 Essential Functions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Delegations of Authority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Orders of Succession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Alternate Sites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Interoperable Communications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xmlns="" id="{9925CF40-1E84-A02A-564D-DC7920453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66525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Elements of COOP</a:t>
            </a:r>
          </a:p>
        </p:txBody>
      </p:sp>
      <p:pic>
        <p:nvPicPr>
          <p:cNvPr id="5122" name="Picture 2" descr="Best Emergency Plan Royalty-Free Images, Stock Photos &amp; Pictures |  Shutterstock">
            <a:extLst>
              <a:ext uri="{FF2B5EF4-FFF2-40B4-BE49-F238E27FC236}">
                <a16:creationId xmlns:a16="http://schemas.microsoft.com/office/drawing/2014/main" xmlns="" id="{5915F203-BBA3-957C-B191-A90685864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24" y="2654791"/>
            <a:ext cx="41433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87567-054C-3D4E-F344-C7AD794F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66" y="2938509"/>
            <a:ext cx="9951868" cy="345045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 Records and Databases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 and Administration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Issues and Coordination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Testing, Training, and Exercises</a:t>
            </a:r>
          </a:p>
          <a:p>
            <a:pPr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Management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xmlns="" id="{D6065D52-93D6-439D-7E03-39EC79C6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901" y="338831"/>
            <a:ext cx="8077200" cy="8463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 Elements of COOP</a:t>
            </a:r>
          </a:p>
        </p:txBody>
      </p:sp>
      <p:pic>
        <p:nvPicPr>
          <p:cNvPr id="6146" name="Picture 2" descr="PSIRA Grade C Security Training - R ...">
            <a:extLst>
              <a:ext uri="{FF2B5EF4-FFF2-40B4-BE49-F238E27FC236}">
                <a16:creationId xmlns:a16="http://schemas.microsoft.com/office/drawing/2014/main" xmlns="" id="{6CE07F03-CCDD-C291-C809-A1866A3DA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418" y="3303188"/>
            <a:ext cx="3347488" cy="22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D72E8FAB-3596-E12F-916D-2B3A81A2D6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8023" y="2765661"/>
            <a:ext cx="10235954" cy="3187084"/>
          </a:xfrm>
        </p:spPr>
        <p:txBody>
          <a:bodyPr rtlCol="0"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provide: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7240" lvl="1" indent="-365760">
              <a:lnSpc>
                <a:spcPct val="80000"/>
              </a:lnSpc>
              <a:defRPr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guidance on operations</a:t>
            </a:r>
          </a:p>
          <a:p>
            <a:pPr marL="411480" lvl="1" indent="0">
              <a:lnSpc>
                <a:spcPct val="80000"/>
              </a:lnSpc>
              <a:buNone/>
              <a:defRPr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7240" lvl="1" indent="-365760">
              <a:lnSpc>
                <a:spcPct val="80000"/>
              </a:lnSpc>
              <a:defRPr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 of activation and implementation</a:t>
            </a:r>
          </a:p>
          <a:p>
            <a:pPr marL="411480" lvl="1" indent="0">
              <a:lnSpc>
                <a:spcPct val="80000"/>
              </a:lnSpc>
              <a:buNone/>
              <a:defRPr/>
            </a:pP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7240" lvl="1" indent="-365760">
              <a:lnSpc>
                <a:spcPct val="80000"/>
              </a:lnSpc>
              <a:defRPr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list of authorities and alternates</a:t>
            </a:r>
          </a:p>
          <a:p>
            <a:pPr marL="411163" lvl="1" indent="0">
              <a:lnSpc>
                <a:spcPct val="80000"/>
              </a:lnSpc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1F413820-5529-97B8-392A-B805965A5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31015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&amp; Procedures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xmlns="" id="{367E0BEF-7627-7F21-DD39-313AD6F93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56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&amp; Procedures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568262-489E-CF64-4DA3-A56EC4817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958"/>
            <a:ext cx="10515600" cy="260814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Plans provide:</a:t>
            </a:r>
          </a:p>
          <a:p>
            <a:pPr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7240" lvl="1" indent="-365760">
              <a:lnSpc>
                <a:spcPct val="80000"/>
              </a:lnSpc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 and notification procedures</a:t>
            </a:r>
          </a:p>
          <a:p>
            <a:pPr marL="411480" lvl="1" indent="0">
              <a:lnSpc>
                <a:spcPct val="80000"/>
              </a:lnSpc>
              <a:buNone/>
              <a:defRPr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7240" lvl="1" indent="-365760">
              <a:lnSpc>
                <a:spcPct val="80000"/>
              </a:lnSpc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lists of alternate sites to use during emergencies</a:t>
            </a:r>
          </a:p>
          <a:p>
            <a:pPr lvl="2" indent="-365760">
              <a:lnSpc>
                <a:spcPct val="80000"/>
              </a:lnSpc>
              <a:defRPr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MOUs should be included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7170" name="Picture 2" descr="Wireless emergency alerts ...">
            <a:extLst>
              <a:ext uri="{FF2B5EF4-FFF2-40B4-BE49-F238E27FC236}">
                <a16:creationId xmlns:a16="http://schemas.microsoft.com/office/drawing/2014/main" xmlns="" id="{CCE74C61-1C69-C30F-253A-ACA9CD540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2" r="30035"/>
          <a:stretch/>
        </p:blipFill>
        <p:spPr bwMode="auto">
          <a:xfrm>
            <a:off x="9152877" y="1930336"/>
            <a:ext cx="1624615" cy="21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B1972656-1498-744D-447C-A27154C008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2219416"/>
            <a:ext cx="10515599" cy="4257583"/>
          </a:xfrm>
        </p:spPr>
        <p:txBody>
          <a:bodyPr rtlCol="0"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n-US" b="1" dirty="0">
              <a:solidFill>
                <a:srgbClr val="996633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b="1" dirty="0">
                <a:latin typeface="+mj-lt"/>
              </a:rPr>
              <a:t>Mission Essential Functions (MEFs) include functions that: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b="1" dirty="0">
              <a:solidFill>
                <a:srgbClr val="C00000"/>
              </a:solidFill>
              <a:latin typeface="+mj-lt"/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need to be resumed within 30 days</a:t>
            </a:r>
          </a:p>
          <a:p>
            <a:pPr marL="0" indent="0">
              <a:lnSpc>
                <a:spcPct val="80000"/>
              </a:lnSpc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impact external or internal customers</a:t>
            </a:r>
          </a:p>
          <a:p>
            <a:pPr marL="0" indent="0">
              <a:lnSpc>
                <a:spcPct val="80000"/>
              </a:lnSpc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impact services/operations 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xmlns="" id="{9D30E71F-6806-896E-3570-E36DC44C1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249717"/>
            <a:ext cx="10515600" cy="948770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Essential Functions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8D1033A6-5719-A5A4-E8EC-92D58FD52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99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Essential Functions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90FD32-CD1E-976B-7A35-BA86B34B5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1055"/>
            <a:ext cx="10515600" cy="349590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Examples include functions that involve: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hiring of employees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management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by regulation/statutes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miscellaneous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4AE7D78A-AEA0-13C0-0995-330607CB4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7774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COOP?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480F18D8-4C5B-D323-E94F-6468EEB4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1096" y="4387319"/>
            <a:ext cx="10409808" cy="2073831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b="1" dirty="0">
                <a:solidFill>
                  <a:srgbClr val="CC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 = Continuity of Operations Planning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COOP is an effort to ensure the continued performance of essential functions during emergencies.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249B68-12BD-C912-8B68-194E72C3B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134" y="1943293"/>
            <a:ext cx="2627604" cy="17436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3BAE7BE7-0E26-3763-F643-534D5EA74C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4703" y="2057400"/>
            <a:ext cx="10768614" cy="4572000"/>
          </a:xfrm>
        </p:spPr>
        <p:txBody>
          <a:bodyPr rtlCol="0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steps: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all organizational functions</a:t>
            </a:r>
          </a:p>
          <a:p>
            <a:pPr marL="457200" indent="-457200"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mission essential functions</a:t>
            </a:r>
          </a:p>
          <a:p>
            <a:pPr marL="895350" lvl="1" indent="-457200"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Assign qualified personnel to complete those functions</a:t>
            </a:r>
          </a:p>
          <a:p>
            <a:pPr marL="895350" lvl="1" indent="-457200"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required resources and equipment</a:t>
            </a:r>
          </a:p>
          <a:p>
            <a:pPr marL="457200" indent="-457200"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alternate site against needs of mission essential functions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3708459B-FFD9-D654-B0FB-041627AEDD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35706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Essential Functions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17488C08-69E7-0852-E965-57FEC21641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2057401"/>
            <a:ext cx="10711649" cy="444976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which employees are essential and needed during emergencies.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7240" lvl="1" indent="-365760"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group will comprise the Emergency Response Group (ERG). </a:t>
            </a:r>
          </a:p>
          <a:p>
            <a:pPr lvl="2" indent="-365760">
              <a:defRPr/>
            </a:pPr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operate from the alternate site or work from home, as warranted.</a:t>
            </a:r>
          </a:p>
          <a:p>
            <a:pPr lvl="2" indent="-365760"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7240" lvl="1" indent="-36576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succession for key leadership positions.</a:t>
            </a:r>
          </a:p>
          <a:p>
            <a:pPr marL="411480" lvl="1" indent="0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7240" lvl="1" indent="-36576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roles/identify to whom authorities should be delegated.</a:t>
            </a:r>
          </a:p>
          <a:p>
            <a:pPr marL="411163" lvl="1" indent="0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xmlns="" id="{5D1F5CC1-1388-8127-155C-F77BDC5A6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50836"/>
            <a:ext cx="10515600" cy="948770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Delegations of Authority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D69AEB0-C1DA-CA50-EFF1-F653279C7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6050"/>
            <a:ext cx="10658382" cy="430715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Delegations of authority have several purposes:</a:t>
            </a:r>
          </a:p>
          <a:p>
            <a:pPr marL="0" indent="0">
              <a:defRPr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Approving emergency policy changes</a:t>
            </a:r>
          </a:p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Approving changes of Standard Operating Procedures</a:t>
            </a:r>
          </a:p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Empowering designee(s) to act on behalf of theater in interagency response</a:t>
            </a:r>
          </a:p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Making personnel management decisions</a:t>
            </a:r>
          </a:p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Approving commitment of resources</a:t>
            </a:r>
          </a:p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Signing contracts and authorizing procurement</a:t>
            </a:r>
          </a:p>
          <a:p>
            <a:pPr marL="365760" indent="-365760"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627" name="Title 2">
            <a:extLst>
              <a:ext uri="{FF2B5EF4-FFF2-40B4-BE49-F238E27FC236}">
                <a16:creationId xmlns:a16="http://schemas.microsoft.com/office/drawing/2014/main" xmlns="" id="{676B65B7-3CBA-5257-1F45-44AEA94D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827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Delegations of Authority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F5EFC6F1-CA5D-A8C3-9B4B-3967AF0F0D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72357" y="2796466"/>
            <a:ext cx="10404629" cy="3528134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 of Succession are different than Delegations of Authority. They: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rules and procedures addressing conditions of succession, as well as methods of notification.</a:t>
            </a:r>
          </a:p>
          <a:p>
            <a:pPr marL="457200" indent="-457200">
              <a:defRPr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limitations on delegated authority.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4BA2E4EC-C5DF-ACA0-1DDA-787A16189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/>
          <a:lstStyle/>
          <a:p>
            <a:pPr marL="53975" algn="ctr"/>
            <a:r>
              <a:rPr lang="en-US" altLang="en-US" sz="4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 of Succession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D2C6A610-A5F1-111D-602D-53DFB5C88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9727" y="2166151"/>
            <a:ext cx="10844073" cy="4403325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When looking for sites to relocate operations to, keep in mind that they must: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for reliable logistical support services and infrastructure systems</a:t>
            </a:r>
          </a:p>
          <a:p>
            <a:pPr marL="457200" indent="-457200">
              <a:lnSpc>
                <a:spcPct val="12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able to sustain operations for 30 days</a:t>
            </a:r>
          </a:p>
          <a:p>
            <a:pPr marL="457200" indent="-457200">
              <a:lnSpc>
                <a:spcPct val="12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for appropriate physical security and access controls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Establish any necessary Memorandums of Agreement (MOAs)/Memorandums of Understanding (MOUs) and partner agreements in advance. Also, consider pre-positioning assets and resources at the site.</a:t>
            </a:r>
          </a:p>
          <a:p>
            <a:pPr marL="0" indent="0"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723B475F-B31D-33E5-E863-6168413B4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797850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Alternate Sites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xmlns="" id="{C290663C-DFEA-1095-EC80-5CB97114B5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2458" y="4199138"/>
            <a:ext cx="10564427" cy="2346126"/>
          </a:xfrm>
        </p:spPr>
        <p:txBody>
          <a:bodyPr rtlCol="0">
            <a:norm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what data and communication systems are needed (telephone, fax, email, data, etc.)</a:t>
            </a:r>
          </a:p>
          <a:p>
            <a:pPr marL="457200" indent="-457200"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availability at alternate site (voice, fax, email, data, etc.)</a:t>
            </a:r>
          </a:p>
          <a:p>
            <a:pPr marL="0" indent="0">
              <a:defRPr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4401DFB-09D4-5B16-EEB9-0E28B0074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12736"/>
            <a:ext cx="8839200" cy="878150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Interoperable Communications</a:t>
            </a:r>
          </a:p>
        </p:txBody>
      </p:sp>
      <p:pic>
        <p:nvPicPr>
          <p:cNvPr id="8194" name="Picture 2" descr="Computer Basics: Getting Started with ...">
            <a:extLst>
              <a:ext uri="{FF2B5EF4-FFF2-40B4-BE49-F238E27FC236}">
                <a16:creationId xmlns:a16="http://schemas.microsoft.com/office/drawing/2014/main" xmlns="" id="{0C8573D4-DAF1-E8C9-B6BF-EFC8AF1F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48" y="2034095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xmlns="" id="{D68A7CB9-C68D-E1E4-A2C3-1270022712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3997" y="2645546"/>
            <a:ext cx="5433134" cy="387732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vital records (hard copy and electronic) needed to support essential functions.</a:t>
            </a:r>
          </a:p>
          <a:p>
            <a:pPr marL="0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Examples of vital records include emergency operating records, legal/financial records, and consumer records.</a:t>
            </a:r>
          </a:p>
          <a:p>
            <a:pPr marL="909637" lvl="2" indent="0">
              <a:buNone/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endParaRPr lang="en-US" dirty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02D70CBE-616F-ABB2-3807-9B5377D83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38704"/>
            <a:ext cx="8839200" cy="838200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 Records and Databases</a:t>
            </a:r>
          </a:p>
        </p:txBody>
      </p:sp>
      <p:pic>
        <p:nvPicPr>
          <p:cNvPr id="9218" name="Picture 2" descr="Vital Records - Town of New London, NH">
            <a:extLst>
              <a:ext uri="{FF2B5EF4-FFF2-40B4-BE49-F238E27FC236}">
                <a16:creationId xmlns:a16="http://schemas.microsoft.com/office/drawing/2014/main" xmlns="" id="{D959241A-3836-A6D8-6F55-077B11476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342" y="3124940"/>
            <a:ext cx="2405434" cy="240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xmlns="" id="{4014D1E1-1A86-3C27-C84D-88F6907C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 Records and Databases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C9287E-1957-BAA8-60CB-E23AB503E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8408"/>
            <a:ext cx="10515600" cy="3158554"/>
          </a:xfrm>
        </p:spPr>
        <p:txBody>
          <a:bodyPr vert="horz" lIns="0" tIns="45720" rIns="0" bIns="45720" rtlCol="0">
            <a:normAutofit/>
          </a:bodyPr>
          <a:lstStyle/>
          <a:p>
            <a:pPr marL="439737" lvl="1" indent="0">
              <a:buNone/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Emergency operating records include:</a:t>
            </a:r>
          </a:p>
          <a:p>
            <a:pPr marL="439737" lvl="1" indent="0"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4137" lvl="2" indent="-457200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Emergency Operation Plans </a:t>
            </a:r>
          </a:p>
          <a:p>
            <a:pPr marL="1354137" lvl="2" indent="-457200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Standard Operating Procedures</a:t>
            </a:r>
          </a:p>
          <a:p>
            <a:pPr marL="1354137" lvl="2" indent="-457200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Orders of Succession</a:t>
            </a:r>
          </a:p>
          <a:p>
            <a:pPr marL="1354137" lvl="2" indent="-457200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Delegations of Authority</a:t>
            </a:r>
          </a:p>
          <a:p>
            <a:pPr marL="1354137" lvl="2" indent="-457200"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xmlns="" id="{73036345-5F84-BAF5-4DC1-A4009442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504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 Records and Databases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D54AE4-2C5C-B7F9-3C1F-F0FEA02B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1157"/>
            <a:ext cx="10102788" cy="389171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Legal and financial records may include:</a:t>
            </a:r>
          </a:p>
          <a:p>
            <a:pPr>
              <a:lnSpc>
                <a:spcPct val="100000"/>
              </a:lnSpc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Personnel Records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Security Records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Payroll Records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Retirement Records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Insurance Records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 Records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42" name="Picture 2" descr="Registry of Vital Records and Statistics | Mass.gov">
            <a:extLst>
              <a:ext uri="{FF2B5EF4-FFF2-40B4-BE49-F238E27FC236}">
                <a16:creationId xmlns:a16="http://schemas.microsoft.com/office/drawing/2014/main" xmlns="" id="{C91189C5-5405-79E7-8F4F-C4E794787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02"/>
          <a:stretch/>
        </p:blipFill>
        <p:spPr bwMode="auto">
          <a:xfrm>
            <a:off x="8285384" y="3559945"/>
            <a:ext cx="2655604" cy="28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xmlns="" id="{4BB936B3-F09D-62FF-4FDD-2BE06C073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0914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 Records and Databases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CF874C-0BE2-2CC2-61EF-4AE3B6E40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707" y="3124940"/>
            <a:ext cx="10262586" cy="3292291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for protection, duplication/back up, and movement of records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Preposition resources and systems prior to COOP deployment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  <a:p>
            <a:pPr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6F7960-22CD-82C2-B8FC-7BCBEE03A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541"/>
            <a:ext cx="10515600" cy="81560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COOP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D81D82-1892-8DCF-DA10-4AEAB7009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431111"/>
            <a:ext cx="10972800" cy="224563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area is vulnerable to numerous threats (large and small) that could interrupt normal operations.</a:t>
            </a:r>
          </a:p>
          <a:p>
            <a:pPr marL="0" indent="0"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Having a continuity (COOP) plan increases your ability to recover more quickly, easily, and efficiently.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</p:txBody>
      </p:sp>
      <p:pic>
        <p:nvPicPr>
          <p:cNvPr id="4" name="Picture 2" descr="https://lh3.googleusercontent.com/pw/AJFCJaUyLDVYrpORvAgVT4cei4OI4kAWcaxa0kd82F4H1FazZd1P83P_GabX_wu0RjV19x_e-m4tuaY3OFe2Hj2j7s9Dk-x3GaMgBXWyZDiG3F2wxmYePZGcS1bMiFm6YqIDjKnstVWbPyStC5WzANsHaxnW5A=w1024-h497-s-no">
            <a:extLst>
              <a:ext uri="{FF2B5EF4-FFF2-40B4-BE49-F238E27FC236}">
                <a16:creationId xmlns:a16="http://schemas.microsoft.com/office/drawing/2014/main" xmlns="" id="{0540831C-F673-0394-6D19-8D0356BB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5" y="1502500"/>
            <a:ext cx="5248270" cy="254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5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xmlns="" id="{9E4BA1D2-C038-6361-5FE6-3AA8C935D9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764254"/>
            <a:ext cx="10170111" cy="372862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Identify, pre-position, and maintain equipment and resources required at an alternate site.</a:t>
            </a:r>
          </a:p>
          <a:p>
            <a:pPr marL="0" indent="0"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Prepare for telecommunication and data support at an alternate site.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Prepare and maintain site support procedures, which identify the initial requirements for receiving, supporting, and relocating personnel to an alternate site.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  <a:p>
            <a:pPr marL="0" indent="0">
              <a:defRPr/>
            </a:pPr>
            <a:endParaRPr lang="en-US" dirty="0">
              <a:latin typeface="+mj-lt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89466719-3203-D9F4-7208-6A571CC58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073058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 and Administration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xmlns="" id="{C802C67B-603A-8699-8E87-9BD8DF438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2036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 and Administration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183892-17CE-34F5-2182-50113C54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89" y="3320249"/>
            <a:ext cx="10515599" cy="246444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 and pre-position drive away kits.</a:t>
            </a: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kits contain essential equipment, reference material, and supplies needed to perform essential functions.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xmlns="" id="{9A115F6C-1205-5BD9-2801-3E37D2062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137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 and Administration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xmlns="" id="{EED4BAB8-6DF5-43D7-756B-3BE8C2AC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47" y="2423603"/>
            <a:ext cx="10616953" cy="406927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Items to include in drive away kits are: </a:t>
            </a:r>
          </a:p>
          <a:p>
            <a:pPr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COOP documents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Internal/External contact lists (phone, e-mail, fax, etc.)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Flash drives with computer files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General office supplies (small amount)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 phones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equipment report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software report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xmlns="" id="{D18C7AD2-B240-DF4D-D135-FD08CA9602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0215" y="2530136"/>
            <a:ext cx="10599936" cy="366647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 communications plan to disseminate information.</a:t>
            </a:r>
          </a:p>
          <a:p>
            <a:pPr marL="895350" lvl="1" indent="-457200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Employees must have a clear understanding of what they are supposed to do in an emergency.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health and safety of employees and their families.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 necessary policies.</a:t>
            </a:r>
          </a:p>
          <a:p>
            <a:pPr marL="0" indent="0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Ensure payroll procedures are in place.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xmlns="" id="{5B84AFEB-AF5B-CBC1-ECC7-516DE5A77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11457"/>
            <a:ext cx="8839200" cy="851518"/>
          </a:xfrm>
        </p:spPr>
        <p:txBody>
          <a:bodyPr/>
          <a:lstStyle/>
          <a:p>
            <a:pPr marL="53975" algn="ctr"/>
            <a:r>
              <a:rPr lang="en-US" altLang="en-US" sz="4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Issues &amp; Coordination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xmlns="" id="{D7B004A5-9400-8034-B083-1AA0A5CBD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73602"/>
            <a:ext cx="8839200" cy="682841"/>
          </a:xfrm>
        </p:spPr>
        <p:txBody>
          <a:bodyPr/>
          <a:lstStyle/>
          <a:p>
            <a:pPr algn="ctr"/>
            <a:r>
              <a:rPr lang="en-US" altLang="en-US" sz="4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Issues &amp; Coordination</a:t>
            </a:r>
            <a:endParaRPr lang="en-US" altLang="en-US" sz="4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9B4BF0-4CC9-5436-87CD-CC0DBCC2C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4500978"/>
            <a:ext cx="10591060" cy="2052221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Identify and provide necessary accommodations and modifications to employees with disabilities or medical needs.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consumers with assistance as needed, such as credits.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266" name="Picture 2" descr="Independence Now is seeking volunteer ...">
            <a:extLst>
              <a:ext uri="{FF2B5EF4-FFF2-40B4-BE49-F238E27FC236}">
                <a16:creationId xmlns:a16="http://schemas.microsoft.com/office/drawing/2014/main" xmlns="" id="{9844A591-744B-7AF4-41AB-C076CDCC5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74" y="1789590"/>
            <a:ext cx="3911851" cy="219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xmlns="" id="{D91BB7DF-1DCF-5FF1-A1F0-21F392A139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902998"/>
            <a:ext cx="10294398" cy="368512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Operational Security (Information Control) and Cyber Guidelines for handling of plans.</a:t>
            </a:r>
          </a:p>
          <a:p>
            <a:pPr marL="0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security of current and alternate site.</a:t>
            </a:r>
          </a:p>
          <a:p>
            <a:pPr marL="0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prepared to augment all security levels based on the emergency or threat.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xmlns="" id="{FC10B26A-2473-8281-F420-441227B32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06726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xmlns="" id="{212C409A-170D-1085-AC58-6B279766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73602"/>
            <a:ext cx="8839200" cy="1011315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Testing, Training, and Exercises</a:t>
            </a:r>
            <a:endParaRPr lang="en-US" alt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74746F-4CAE-5808-A480-D529E3079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02" y="3204838"/>
            <a:ext cx="10564427" cy="34245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Creating a Testing, Training, and Exercise Program ensures that:</a:t>
            </a:r>
          </a:p>
          <a:p>
            <a:pPr marL="0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Essential functions are supported.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equipment and systems work as required.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Timeliness of deployment is appropriate.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Continuity of supplies and capabilities are adequate at the site.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xmlns="" id="{96480959-DEAF-43D3-00EF-A4C73A99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79121"/>
            <a:ext cx="8686800" cy="895905"/>
          </a:xfrm>
        </p:spPr>
        <p:txBody>
          <a:bodyPr/>
          <a:lstStyle/>
          <a:p>
            <a:pPr algn="ctr"/>
            <a:r>
              <a:rPr lang="en-US" altLang="en-US" sz="4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Testing, Training, and Exercises</a:t>
            </a:r>
            <a:endParaRPr lang="en-US" altLang="en-US" sz="4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84BE2F-CF28-00EC-2135-10B025BF7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79" y="4253158"/>
            <a:ext cx="10076156" cy="228689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Employees understand their roles.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Interdependencies, supply chain issues, and infrastructure capabilities are addressed.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Deficiencies and vulnerabilities are identified and addressed.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2290" name="Picture 2" descr="Emergency Response Planning (Guidelines ...">
            <a:extLst>
              <a:ext uri="{FF2B5EF4-FFF2-40B4-BE49-F238E27FC236}">
                <a16:creationId xmlns:a16="http://schemas.microsoft.com/office/drawing/2014/main" xmlns="" id="{6A1B3143-D39C-CD90-2657-6CAD6B84A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592" y="1795761"/>
            <a:ext cx="3596815" cy="1897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xmlns="" id="{240BA944-8588-E9A9-E031-A0DDE11477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8989" y="2512380"/>
            <a:ext cx="10741982" cy="4040819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sure to: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 training for identified COOP personnel.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alert and notification procedures.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periodic exercises of plans.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Try out alternate sites and test interoperable communications.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Update plans and procedures annually or as needed.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>
              <a:latin typeface="+mj-lt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xmlns="" id="{27C10097-CCA7-5609-0A6C-7B5E316D3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8839200" cy="949171"/>
          </a:xfrm>
        </p:spPr>
        <p:txBody>
          <a:bodyPr/>
          <a:lstStyle/>
          <a:p>
            <a:pPr marL="53975" algn="ctr"/>
            <a:r>
              <a:rPr lang="en-US" altLang="en-US" sz="4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Testing, Training, and Exercises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xmlns="" id="{90B65DD8-AE22-062F-2431-F5A0264397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3169328"/>
            <a:ext cx="10515599" cy="332354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a COOP management process to ensure plan:</a:t>
            </a:r>
          </a:p>
          <a:p>
            <a:pPr eaLnBrk="1" hangingPunct="1"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</a:p>
          <a:p>
            <a:pPr eaLnBrk="1" hangingPunct="1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xmlns="" id="{AC47E329-F1C0-EBCD-7C12-F550620BC4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33360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Management	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67C00-216C-EEED-B16D-C215750A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44747" cy="97540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COOP?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FE04A7-52B4-DE60-59E2-728EB32DE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31" y="3968198"/>
            <a:ext cx="11549937" cy="2613318"/>
          </a:xfrm>
        </p:spPr>
        <p:txBody>
          <a:bodyPr/>
          <a:lstStyle/>
          <a:p>
            <a:pPr marL="0" indent="0">
              <a:defRPr/>
            </a:pPr>
            <a:endParaRPr lang="en-US" sz="1600" dirty="0">
              <a:latin typeface="+mj-lt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COOP is different than an emergency plan, but they compliment each other.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COOPs address how a business is going to prioritize critical functions as well as continue services, deal with disruption, and restore the business.</a:t>
            </a:r>
          </a:p>
          <a:p>
            <a:pPr marL="471487" lvl="1" indent="0">
              <a:buNone/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Emergency plans are the specific actions, roles, and resources that a business will need in an emergency. This involves evacuation, communications, etc.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026" name="Picture 2" descr="Tactical lessons from the 2012 Aurora theatre active shooting">
            <a:extLst>
              <a:ext uri="{FF2B5EF4-FFF2-40B4-BE49-F238E27FC236}">
                <a16:creationId xmlns:a16="http://schemas.microsoft.com/office/drawing/2014/main" xmlns="" id="{C8DEE8B8-FE0B-4330-ECBC-90AE9C43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565" y="543927"/>
            <a:ext cx="3851572" cy="271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D3AD30-7C76-7197-38B5-0053E88917FB}"/>
              </a:ext>
            </a:extLst>
          </p:cNvPr>
          <p:cNvSpPr txBox="1"/>
          <p:nvPr/>
        </p:nvSpPr>
        <p:spPr>
          <a:xfrm>
            <a:off x="7808565" y="3261412"/>
            <a:ext cx="385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Aurora active shooter event.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xmlns="" id="{9ED63EBD-6A6A-AAD5-0C8F-D34B5E6D7D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5825" y="2574524"/>
            <a:ext cx="10919534" cy="3918351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help with the COOP process, checklists for the following may be used: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responsibilities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Emergency supplies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Drive Away Kits</a:t>
            </a:r>
          </a:p>
          <a:p>
            <a:pPr eaLnBrk="1" hangingPunct="1"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*Samples of these checklists and others can be found online.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xmlns="" id="{DE3FF4DD-1E4C-83A8-BED5-F83ACC1EB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86626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Checklists</a:t>
            </a: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xmlns="" id="{28311139-0EC2-9CA6-338B-01F7AAB7FA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7666" y="2858610"/>
            <a:ext cx="10386134" cy="354219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creating your COOP:</a:t>
            </a:r>
          </a:p>
          <a:p>
            <a:pPr marL="0" indent="0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entire draft for accuracy.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copies to all employees with their roles.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Establish training and exercise schedule.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your local OEM or an emergency management specialist to review it.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xmlns="" id="{994D60F4-43BB-49B8-ECAF-F87225052F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39892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 of COOP Draft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B2CE1D7B-BC42-AC93-B1E6-B4535E156D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01337" y="2438400"/>
            <a:ext cx="10884022" cy="4038600"/>
          </a:xfrm>
        </p:spPr>
        <p:txBody>
          <a:bodyPr rtlCol="0">
            <a:normAutofit fontScale="77500" lnSpcReduction="20000"/>
          </a:bodyPr>
          <a:lstStyle/>
          <a:p>
            <a:pPr marL="365760" indent="-365760">
              <a:lnSpc>
                <a:spcPct val="80000"/>
              </a:lnSpc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77240" lvl="1" indent="-365760">
              <a:lnSpc>
                <a:spcPct val="120000"/>
              </a:lnSpc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FEMA’s Independent Study COOP Course:</a:t>
            </a:r>
          </a:p>
          <a:p>
            <a:pPr marL="411480" lvl="1" indent="0">
              <a:lnSpc>
                <a:spcPct val="120000"/>
              </a:lnSpc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FEMA - Emergency Management Institute (EMI) Course | IS-1300: Introduction to Continuity of Operations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163" lvl="1" indent="0">
              <a:lnSpc>
                <a:spcPct val="80000"/>
              </a:lnSpc>
              <a:buNone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www.continuitycentral.com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Business Continuity Checklist | Business Continuity Planning Checklist (disasterrecoveryplantemplate.org)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www.ready.gov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71487" lvl="1" indent="0">
              <a:buNone/>
              <a:defRPr/>
            </a:pPr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www.continuityinsights.com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11163" lvl="1" indent="0">
              <a:lnSpc>
                <a:spcPct val="80000"/>
              </a:lnSpc>
              <a:buNone/>
              <a:defRPr/>
            </a:pPr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xmlns="" id="{8539E3C6-F74D-DD0A-847D-89C507220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81000"/>
            <a:ext cx="10515600" cy="1039427"/>
          </a:xfrm>
        </p:spPr>
        <p:txBody>
          <a:bodyPr/>
          <a:lstStyle/>
          <a:p>
            <a:pPr marL="53975" algn="ctr"/>
            <a:r>
              <a:rPr lang="en-US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923" y="34325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QUESTIONS OR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572000"/>
            <a:ext cx="8229600" cy="20025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Contact: </a:t>
            </a:r>
          </a:p>
          <a:p>
            <a:pPr marL="0" indent="0" algn="ctr">
              <a:buNone/>
              <a:defRPr/>
            </a:pP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Kelly Boyd 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(609) 455-9068</a:t>
            </a:r>
          </a:p>
          <a:p>
            <a:pPr marL="0" indent="0" algn="ctr">
              <a:buNone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kelly.boyd@njsp.gov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13360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6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89B085-35C9-7882-155B-18DF40FF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111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/>
                </a:solidFill>
              </a:rPr>
              <a:t>Reasons for COOP Activation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xmlns="" id="{B6760297-B63B-54DB-D0AB-B379F19E2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806"/>
            <a:ext cx="10942467" cy="428939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Conduct a hazard analysis to see what disasters could affect your business. These could be:</a:t>
            </a:r>
          </a:p>
          <a:p>
            <a:pPr eaLnBrk="1" hangingPunct="1"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Fires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Floods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Earthquakes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Pandemics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Terrorism</a:t>
            </a:r>
          </a:p>
          <a:p>
            <a:pPr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Hurricanes/Severe Weather (snowstorms, heat waves, etc.)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3" name="Content Placeholder 3" descr="Conteo regresivo para el gran &lt;strong&gt;Tsunami&lt;/strong&gt;">
            <a:extLst>
              <a:ext uri="{FF2B5EF4-FFF2-40B4-BE49-F238E27FC236}">
                <a16:creationId xmlns:a16="http://schemas.microsoft.com/office/drawing/2014/main" xmlns="" id="{0BD46420-17E5-EC83-9850-3FE695532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996" y="3117095"/>
            <a:ext cx="3359150" cy="232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D30FA-9048-2BA3-8126-5D5E8A89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764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/>
                </a:solidFill>
              </a:rPr>
              <a:t>Purpose of COOP Planning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xmlns="" id="{1E9CB063-6A1D-BE26-5073-6ABD4F723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249226"/>
            <a:ext cx="10515599" cy="2881699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Continue essential operations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Minimize business damage and losses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 for emergency delegation of authority and a line of succession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Safekeeping of essential records (personnel, resources, facilities, consumers, etc.)</a:t>
            </a:r>
          </a:p>
        </p:txBody>
      </p:sp>
      <p:pic>
        <p:nvPicPr>
          <p:cNvPr id="3" name="Picture 2" descr="C:\Users\kboyd\AppData\Local\Microsoft\Windows\Temporary Internet Files\Content.IE5\NI5NL778\160614103741_1052[1].jpg">
            <a:extLst>
              <a:ext uri="{FF2B5EF4-FFF2-40B4-BE49-F238E27FC236}">
                <a16:creationId xmlns:a16="http://schemas.microsoft.com/office/drawing/2014/main" xmlns="" id="{3A520662-DE7E-F93E-F8A4-BB0DDCA8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98" y="1546905"/>
            <a:ext cx="3048000" cy="203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672F09-265A-159D-20C0-92144EE6B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79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COOP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1498BA-6B1C-4BF7-FF90-8421459F8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534" y="2911874"/>
            <a:ext cx="10164932" cy="3455633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Emergency acquisition of resources necessary for business resumption</a:t>
            </a:r>
          </a:p>
          <a:p>
            <a:pPr marL="0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Capability to perform critical functions remotely until resumption of normal operations</a:t>
            </a:r>
          </a:p>
          <a:p>
            <a:pPr marL="0" indent="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Achieve orderly response and recovery from incident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C82CC6-3E0C-1453-1713-769CF8C2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on Friday…</a:t>
            </a:r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xmlns="" id="{F1060FF3-DB0D-39AA-8B2B-38CE7F8CCF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057401"/>
            <a:ext cx="4965700" cy="4098925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293175-0D7D-0A5C-C59D-E8B11176A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…And Return on Monday</a:t>
            </a: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xmlns="" id="{4E5AFF30-154D-EA62-B997-948B654ACE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9014" y="2052638"/>
            <a:ext cx="5133975" cy="3854450"/>
          </a:xfr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83C3C1-B636-17DB-0144-7F4170EEC1EE}"/>
              </a:ext>
            </a:extLst>
          </p:cNvPr>
          <p:cNvSpPr/>
          <p:nvPr/>
        </p:nvSpPr>
        <p:spPr>
          <a:xfrm>
            <a:off x="4648201" y="6019800"/>
            <a:ext cx="30718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Destruction due to fire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1471</Words>
  <Application>Microsoft Office PowerPoint</Application>
  <PresentationFormat>Custom</PresentationFormat>
  <Paragraphs>290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1_Office Theme</vt:lpstr>
      <vt:lpstr>Continuity of Operations Planning (COOP) Overview</vt:lpstr>
      <vt:lpstr>What is COOP?</vt:lpstr>
      <vt:lpstr>Reasons for COOP Activation</vt:lpstr>
      <vt:lpstr>What is COOP?</vt:lpstr>
      <vt:lpstr>Reasons for COOP Activation</vt:lpstr>
      <vt:lpstr>Purpose of COOP Planning</vt:lpstr>
      <vt:lpstr>Purpose of COOP Planning</vt:lpstr>
      <vt:lpstr>Leave on Friday…</vt:lpstr>
      <vt:lpstr>…And Return on Monday</vt:lpstr>
      <vt:lpstr>Critical Questions</vt:lpstr>
      <vt:lpstr>COOP Recommendations</vt:lpstr>
      <vt:lpstr>COOP Recommendations</vt:lpstr>
      <vt:lpstr>Continuity Planning Team</vt:lpstr>
      <vt:lpstr>Essential Elements of COOP</vt:lpstr>
      <vt:lpstr>Essential Elements of COOP</vt:lpstr>
      <vt:lpstr>Plans &amp; Procedures</vt:lpstr>
      <vt:lpstr>Plans &amp; Procedures</vt:lpstr>
      <vt:lpstr>Mission Essential Functions</vt:lpstr>
      <vt:lpstr>Mission Essential Functions</vt:lpstr>
      <vt:lpstr>Mission Essential Functions</vt:lpstr>
      <vt:lpstr>Delegations of Authority</vt:lpstr>
      <vt:lpstr>Delegations of Authority</vt:lpstr>
      <vt:lpstr>Orders of Succession</vt:lpstr>
      <vt:lpstr>Alternate Sites</vt:lpstr>
      <vt:lpstr>Interoperable Communications</vt:lpstr>
      <vt:lpstr>Vital Records and Databases</vt:lpstr>
      <vt:lpstr>Vital Records and Databases</vt:lpstr>
      <vt:lpstr>Vital Records and Databases</vt:lpstr>
      <vt:lpstr>Vital Records and Databases</vt:lpstr>
      <vt:lpstr>Logistics and Administration</vt:lpstr>
      <vt:lpstr>Logistics and Administration</vt:lpstr>
      <vt:lpstr>Logistics and Administration</vt:lpstr>
      <vt:lpstr>Personnel Issues &amp; Coordination</vt:lpstr>
      <vt:lpstr>Personnel Issues &amp; Coordination</vt:lpstr>
      <vt:lpstr>Security</vt:lpstr>
      <vt:lpstr>Testing, Training, and Exercises</vt:lpstr>
      <vt:lpstr>Testing, Training, and Exercises</vt:lpstr>
      <vt:lpstr>Testing, Training, and Exercises</vt:lpstr>
      <vt:lpstr>Program Management </vt:lpstr>
      <vt:lpstr>Checklists</vt:lpstr>
      <vt:lpstr>Completion of COOP Draft</vt:lpstr>
      <vt:lpstr>Resources</vt:lpstr>
      <vt:lpstr>QUESTIONS OR COMMENTS?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Continuity of Operations Planning (COOP) Overview</dc:title>
  <dc:creator>Kelly Boyd</dc:creator>
  <cp:lastModifiedBy>John McEwen</cp:lastModifiedBy>
  <cp:revision>150</cp:revision>
  <dcterms:created xsi:type="dcterms:W3CDTF">2024-05-14T14:41:31Z</dcterms:created>
  <dcterms:modified xsi:type="dcterms:W3CDTF">2024-06-04T21:36:11Z</dcterms:modified>
</cp:coreProperties>
</file>