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9" r:id="rId1"/>
  </p:sldMasterIdLst>
  <p:notesMasterIdLst>
    <p:notesMasterId r:id="rId30"/>
  </p:notesMasterIdLst>
  <p:sldIdLst>
    <p:sldId id="266" r:id="rId2"/>
    <p:sldId id="410" r:id="rId3"/>
    <p:sldId id="411" r:id="rId4"/>
    <p:sldId id="354" r:id="rId5"/>
    <p:sldId id="286" r:id="rId6"/>
    <p:sldId id="299" r:id="rId7"/>
    <p:sldId id="333" r:id="rId8"/>
    <p:sldId id="418" r:id="rId9"/>
    <p:sldId id="405" r:id="rId10"/>
    <p:sldId id="419" r:id="rId11"/>
    <p:sldId id="413" r:id="rId12"/>
    <p:sldId id="414" r:id="rId13"/>
    <p:sldId id="412" r:id="rId14"/>
    <p:sldId id="420" r:id="rId15"/>
    <p:sldId id="409" r:id="rId16"/>
    <p:sldId id="256" r:id="rId17"/>
    <p:sldId id="258" r:id="rId18"/>
    <p:sldId id="260" r:id="rId19"/>
    <p:sldId id="264" r:id="rId20"/>
    <p:sldId id="262" r:id="rId21"/>
    <p:sldId id="263" r:id="rId22"/>
    <p:sldId id="265" r:id="rId23"/>
    <p:sldId id="261" r:id="rId24"/>
    <p:sldId id="408" r:id="rId25"/>
    <p:sldId id="407" r:id="rId26"/>
    <p:sldId id="415" r:id="rId27"/>
    <p:sldId id="416" r:id="rId28"/>
    <p:sldId id="27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624"/>
    <a:srgbClr val="0943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C3AF54-BE47-41E1-B771-FE6CCAD93742}" v="1" dt="2024-05-20T18:14:14.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6" d="100"/>
          <a:sy n="36" d="100"/>
        </p:scale>
        <p:origin x="-656"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37970-516A-4E4F-AAD1-EBC2028B182D}" type="datetimeFigureOut">
              <a:rPr lang="en-US" smtClean="0"/>
              <a:t>6/4/2024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2E62E8-53A5-4F21-A29B-15A6988103B7}" type="slidenum">
              <a:rPr lang="en-US" smtClean="0"/>
              <a:t>‹#›</a:t>
            </a:fld>
            <a:endParaRPr lang="en-US"/>
          </a:p>
        </p:txBody>
      </p:sp>
    </p:spTree>
    <p:extLst>
      <p:ext uri="{BB962C8B-B14F-4D97-AF65-F5344CB8AC3E}">
        <p14:creationId xmlns:p14="http://schemas.microsoft.com/office/powerpoint/2010/main" val="4119831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dc.gov/nchs/data/series/sr_10/sr10_260.pdf"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cdc.gov/nchs/data/series/sr_10/sr10_259.pdf" TargetMode="External"/><Relationship Id="rId4" Type="http://schemas.openxmlformats.org/officeDocument/2006/relationships/hyperlink" Target="http://www.cdc.gov/nchs/data/hus/hus12.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sz="1100" b="0" dirty="0"/>
              <a:t>Passed in 1990, the ADA is the most comprehensive civil rights law for disabled people in the United States. The ADA definition of disability is quite broad. In fact, it is estimated that nearly 1 in 5 people in the United States are disabled- </a:t>
            </a:r>
          </a:p>
          <a:p>
            <a:pPr>
              <a:spcBef>
                <a:spcPct val="0"/>
              </a:spcBef>
            </a:pPr>
            <a:endParaRPr lang="en-US" sz="1100" b="0" dirty="0"/>
          </a:p>
          <a:p>
            <a:pPr>
              <a:spcBef>
                <a:spcPct val="0"/>
              </a:spcBef>
            </a:pPr>
            <a:r>
              <a:rPr lang="en-US" sz="1100" b="0" dirty="0"/>
              <a:t>Approximately </a:t>
            </a:r>
            <a:r>
              <a:rPr lang="en-US" b="0" dirty="0"/>
              <a:t>1.75 million New </a:t>
            </a:r>
            <a:r>
              <a:rPr lang="en-US" b="0" dirty="0" err="1"/>
              <a:t>Jerseyans</a:t>
            </a:r>
            <a:r>
              <a:rPr lang="en-US" b="0" dirty="0"/>
              <a:t> - have a disability that may limit their physical or cognitive function.</a:t>
            </a:r>
          </a:p>
          <a:p>
            <a:pPr>
              <a:spcBef>
                <a:spcPct val="0"/>
              </a:spcBef>
            </a:pPr>
            <a:endParaRPr lang="en-US" b="1" dirty="0"/>
          </a:p>
          <a:p>
            <a:pPr>
              <a:lnSpc>
                <a:spcPct val="90000"/>
              </a:lnSpc>
            </a:pPr>
            <a:r>
              <a:rPr lang="en-US" sz="1000" dirty="0">
                <a:cs typeface="Arial" charset="0"/>
              </a:rPr>
              <a:t>As such, people with disabilities constitute the single largest minority group in the U.S., surpassing all other demographic groups.</a:t>
            </a:r>
          </a:p>
          <a:p>
            <a:pPr>
              <a:lnSpc>
                <a:spcPct val="90000"/>
              </a:lnSpc>
            </a:pPr>
            <a:endParaRPr lang="en-US" sz="1000" dirty="0">
              <a:cs typeface="Arial" charset="0"/>
            </a:endParaRPr>
          </a:p>
          <a:p>
            <a:pPr>
              <a:lnSpc>
                <a:spcPct val="90000"/>
              </a:lnSpc>
            </a:pPr>
            <a:r>
              <a:rPr lang="en-US" sz="1000" dirty="0">
                <a:cs typeface="Arial" charset="0"/>
              </a:rPr>
              <a:t>People with disabilities tend to be poorer,</a:t>
            </a:r>
            <a:r>
              <a:rPr lang="en-US" sz="1000" baseline="0" dirty="0">
                <a:cs typeface="Arial" charset="0"/>
              </a:rPr>
              <a:t> less educated, and less employed than their non-disabled peers.  Consider, for example, it is estimated that nearly 70% of people with disabilities are unemployed.</a:t>
            </a:r>
            <a:endParaRPr lang="en-US" sz="1000" dirty="0">
              <a:cs typeface="Arial" charset="0"/>
            </a:endParaRPr>
          </a:p>
          <a:p>
            <a:pPr>
              <a:lnSpc>
                <a:spcPct val="90000"/>
              </a:lnSpc>
            </a:pPr>
            <a:endParaRPr lang="en-US" sz="1000" dirty="0">
              <a:cs typeface="Arial" charset="0"/>
            </a:endParaRPr>
          </a:p>
          <a:p>
            <a:pPr>
              <a:lnSpc>
                <a:spcPct val="90000"/>
              </a:lnSpc>
            </a:pPr>
            <a:endParaRPr lang="en-US" sz="1000" dirty="0">
              <a:cs typeface="Arial" charset="0"/>
            </a:endParaRPr>
          </a:p>
          <a:p>
            <a:pPr>
              <a:spcBef>
                <a:spcPct val="0"/>
              </a:spcBef>
            </a:pPr>
            <a:endParaRPr lang="en-US" sz="1100" b="1" dirty="0"/>
          </a:p>
          <a:p>
            <a:pPr>
              <a:spcBef>
                <a:spcPct val="0"/>
              </a:spcBef>
            </a:pPr>
            <a:endParaRPr lang="en-US" sz="1100" b="1" dirty="0"/>
          </a:p>
          <a:p>
            <a:pPr>
              <a:spcBef>
                <a:spcPct val="0"/>
              </a:spcBef>
            </a:pPr>
            <a:endParaRPr lang="en-US" sz="1100"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A69F7FE-0298-44F1-BD3E-D29006C826CE}"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89040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a:spcBef>
                <a:spcPct val="0"/>
              </a:spcBef>
              <a:buFontTx/>
              <a:buChar char="•"/>
            </a:pPr>
            <a:r>
              <a:rPr lang="en-US" dirty="0"/>
              <a:t> Self care- bathing, toileting, dressing, eating etc.</a:t>
            </a:r>
          </a:p>
          <a:p>
            <a:pPr>
              <a:spcBef>
                <a:spcPct val="0"/>
              </a:spcBef>
              <a:buFontTx/>
              <a:buChar char="•"/>
            </a:pPr>
            <a:endParaRPr lang="en-US" dirty="0"/>
          </a:p>
          <a:p>
            <a:pPr>
              <a:spcBef>
                <a:spcPct val="0"/>
              </a:spcBef>
              <a:buFontTx/>
              <a:buChar char="•"/>
            </a:pPr>
            <a:r>
              <a:rPr lang="en-US" dirty="0"/>
              <a:t>Receptive and expressive language- “Receptive and expressive language skills develop from infancy. Receptive language skills, the ability to take in language and understand, include being able to follow directions, understand a story, and understand figurative language. Expressive language skills encompass the many ways of conveying a message. Expressive language skills include learning the forms of language”</a:t>
            </a:r>
          </a:p>
          <a:p>
            <a:pPr>
              <a:spcBef>
                <a:spcPct val="0"/>
              </a:spcBef>
              <a:buFontTx/>
              <a:buNone/>
            </a:pPr>
            <a:endParaRPr lang="en-US" dirty="0"/>
          </a:p>
          <a:p>
            <a:pPr>
              <a:spcBef>
                <a:spcPct val="0"/>
              </a:spcBef>
              <a:buFontTx/>
              <a:buChar char="•"/>
            </a:pPr>
            <a:r>
              <a:rPr lang="en-US" dirty="0"/>
              <a:t>Learning- the ability to acquire, understand and use information in a meaningful way</a:t>
            </a:r>
          </a:p>
          <a:p>
            <a:pPr>
              <a:spcBef>
                <a:spcPct val="0"/>
              </a:spcBef>
              <a:buFontTx/>
              <a:buNone/>
            </a:pPr>
            <a:endParaRPr lang="en-US" dirty="0"/>
          </a:p>
          <a:p>
            <a:pPr>
              <a:spcBef>
                <a:spcPct val="0"/>
              </a:spcBef>
              <a:buFontTx/>
              <a:buChar char="•"/>
            </a:pPr>
            <a:r>
              <a:rPr lang="en-US" dirty="0"/>
              <a:t>Mobility- activities requiring voluntary movement like walking, sitting etc.</a:t>
            </a:r>
          </a:p>
          <a:p>
            <a:pPr>
              <a:spcBef>
                <a:spcPct val="0"/>
              </a:spcBef>
              <a:buFontTx/>
              <a:buNone/>
            </a:pPr>
            <a:endParaRPr lang="en-US" dirty="0"/>
          </a:p>
          <a:p>
            <a:pPr>
              <a:spcBef>
                <a:spcPct val="0"/>
              </a:spcBef>
              <a:buFontTx/>
              <a:buChar char="•"/>
            </a:pPr>
            <a:r>
              <a:rPr lang="en-US" dirty="0"/>
              <a:t>Self-direction- the ability for an individual to make their own decisions and manage their daily lives effectively, with or without the help of an assistant</a:t>
            </a:r>
          </a:p>
          <a:p>
            <a:pPr>
              <a:spcBef>
                <a:spcPct val="0"/>
              </a:spcBef>
              <a:buFontTx/>
              <a:buNone/>
            </a:pPr>
            <a:endParaRPr lang="en-US" dirty="0"/>
          </a:p>
          <a:p>
            <a:pPr>
              <a:spcBef>
                <a:spcPct val="0"/>
              </a:spcBef>
              <a:buFontTx/>
              <a:buChar char="•"/>
            </a:pPr>
            <a:r>
              <a:rPr lang="en-US" dirty="0"/>
              <a:t>Capacity to live independently- an individual can live independently without a guardian to manage their daily affairs.</a:t>
            </a:r>
          </a:p>
          <a:p>
            <a:pPr>
              <a:spcBef>
                <a:spcPct val="0"/>
              </a:spcBef>
              <a:buFontTx/>
              <a:buNone/>
            </a:pPr>
            <a:endParaRPr lang="en-US" dirty="0"/>
          </a:p>
          <a:p>
            <a:pPr>
              <a:spcBef>
                <a:spcPct val="0"/>
              </a:spcBef>
              <a:buFontTx/>
              <a:buChar char="•"/>
            </a:pPr>
            <a:r>
              <a:rPr lang="en-US" dirty="0"/>
              <a:t>Economic self-sufficiency- the capacity to work-this is not to be confused with the availability of work in a particular area.</a:t>
            </a:r>
          </a:p>
          <a:p>
            <a:pPr>
              <a:spcBef>
                <a:spcPct val="0"/>
              </a:spcBef>
              <a:buFontTx/>
              <a:buChar char="•"/>
            </a:pPr>
            <a:endParaRPr lang="en-US" dirty="0"/>
          </a:p>
          <a:p>
            <a:pPr>
              <a:spcBef>
                <a:spcPct val="0"/>
              </a:spcBef>
              <a:buFontTx/>
              <a:buChar char="•"/>
            </a:pPr>
            <a:endParaRPr lang="en-US" dirty="0"/>
          </a:p>
          <a:p>
            <a:pPr>
              <a:spcBef>
                <a:spcPct val="0"/>
              </a:spcBef>
              <a:buFontTx/>
              <a:buChar char="•"/>
            </a:pPr>
            <a:r>
              <a:rPr lang="en-US" dirty="0"/>
              <a:t>Source:</a:t>
            </a:r>
          </a:p>
          <a:p>
            <a:pPr>
              <a:spcBef>
                <a:spcPct val="0"/>
              </a:spcBef>
            </a:pPr>
            <a:r>
              <a:rPr lang="en-US" dirty="0"/>
              <a:t>http://www.communication.northwestern.edu/clinics/speech_language/expressive_language/</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5E9330-1FC8-4467-8581-49BFBDD4F239}" type="slidenum">
              <a:rPr lang="en-US">
                <a:cs typeface="Arial" charset="0"/>
              </a:rPr>
              <a:pPr fontAlgn="base">
                <a:spcBef>
                  <a:spcPct val="0"/>
                </a:spcBef>
                <a:spcAft>
                  <a:spcPct val="0"/>
                </a:spcAft>
              </a:pPr>
              <a:t>5</a:t>
            </a:fld>
            <a:endParaRPr lang="en-US">
              <a:cs typeface="Arial" charset="0"/>
            </a:endParaRPr>
          </a:p>
        </p:txBody>
      </p:sp>
    </p:spTree>
    <p:extLst>
      <p:ext uri="{BB962C8B-B14F-4D97-AF65-F5344CB8AC3E}">
        <p14:creationId xmlns:p14="http://schemas.microsoft.com/office/powerpoint/2010/main" val="1152557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fontAlgn="base">
              <a:spcBef>
                <a:spcPct val="0"/>
              </a:spcBef>
              <a:spcAft>
                <a:spcPct val="0"/>
              </a:spcAft>
            </a:pPr>
            <a:fld id="{E2882A25-243A-4F52-B034-2AA25B449FAC}" type="slidenum">
              <a:rPr lang="en-US" sz="1100">
                <a:solidFill>
                  <a:srgbClr val="000000"/>
                </a:solidFill>
                <a:latin typeface="Times" pitchFamily="18" charset="0"/>
                <a:cs typeface="Arial" charset="0"/>
              </a:rPr>
              <a:pPr defTabSz="906463" fontAlgn="base">
                <a:spcBef>
                  <a:spcPct val="0"/>
                </a:spcBef>
                <a:spcAft>
                  <a:spcPct val="0"/>
                </a:spcAft>
              </a:pPr>
              <a:t>6</a:t>
            </a:fld>
            <a:endParaRPr lang="en-US" sz="1100">
              <a:solidFill>
                <a:srgbClr val="000000"/>
              </a:solidFill>
              <a:latin typeface="Times" pitchFamily="18" charset="0"/>
              <a:cs typeface="Arial" charset="0"/>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normAutofit fontScale="55000" lnSpcReduction="20000"/>
          </a:bodyPr>
          <a:lstStyle/>
          <a:p>
            <a:pPr>
              <a:spcBef>
                <a:spcPct val="0"/>
              </a:spcBef>
            </a:pPr>
            <a:r>
              <a:rPr lang="en-US" dirty="0"/>
              <a:t>There are many types of disabilities. Some are visible, but most are not. It is also possible that an individual may have more than one type disability. </a:t>
            </a:r>
          </a:p>
          <a:p>
            <a:pPr>
              <a:spcBef>
                <a:spcPct val="0"/>
              </a:spcBef>
            </a:pPr>
            <a:endParaRPr lang="en-US" dirty="0"/>
          </a:p>
          <a:p>
            <a:pPr>
              <a:spcBef>
                <a:spcPct val="0"/>
              </a:spcBef>
            </a:pPr>
            <a:r>
              <a:rPr lang="en-US" baseline="0" dirty="0"/>
              <a:t>Some statistics for n</a:t>
            </a:r>
            <a:r>
              <a:rPr lang="en-US" dirty="0"/>
              <a:t>on-institutionalized adults 18 years and older:</a:t>
            </a:r>
          </a:p>
          <a:p>
            <a:pPr>
              <a:spcBef>
                <a:spcPct val="0"/>
              </a:spcBef>
            </a:pPr>
            <a:endParaRPr lang="en-US" dirty="0"/>
          </a:p>
          <a:p>
            <a:pPr>
              <a:spcBef>
                <a:spcPct val="0"/>
              </a:spcBef>
            </a:pPr>
            <a:r>
              <a:rPr lang="en-US" dirty="0"/>
              <a:t>Number of adults with hearing trouble: 37.6 million</a:t>
            </a:r>
          </a:p>
          <a:p>
            <a:pPr>
              <a:spcBef>
                <a:spcPct val="0"/>
              </a:spcBef>
            </a:pPr>
            <a:r>
              <a:rPr lang="en-US" dirty="0"/>
              <a:t>Percent of adults with hearing trouble: 16.0%</a:t>
            </a:r>
          </a:p>
          <a:p>
            <a:pPr>
              <a:spcBef>
                <a:spcPct val="0"/>
              </a:spcBef>
            </a:pPr>
            <a:endParaRPr lang="en-US" dirty="0"/>
          </a:p>
          <a:p>
            <a:pPr>
              <a:spcBef>
                <a:spcPct val="0"/>
              </a:spcBef>
            </a:pPr>
            <a:r>
              <a:rPr lang="en-US" dirty="0"/>
              <a:t>Number of adults with vision trouble: 20.6 million</a:t>
            </a:r>
          </a:p>
          <a:p>
            <a:pPr>
              <a:spcBef>
                <a:spcPct val="0"/>
              </a:spcBef>
            </a:pPr>
            <a:r>
              <a:rPr lang="en-US" dirty="0"/>
              <a:t>Percent of adults with vision trouble: 8.8%</a:t>
            </a:r>
          </a:p>
          <a:p>
            <a:pPr>
              <a:spcBef>
                <a:spcPct val="0"/>
              </a:spcBef>
            </a:pPr>
            <a:endParaRPr lang="en-US" dirty="0"/>
          </a:p>
          <a:p>
            <a:pPr>
              <a:spcBef>
                <a:spcPct val="0"/>
              </a:spcBef>
            </a:pPr>
            <a:r>
              <a:rPr lang="en-US" dirty="0"/>
              <a:t>Number of adults unable (or very difficult) to walk a quarter mile: 17.2 million</a:t>
            </a:r>
          </a:p>
          <a:p>
            <a:pPr>
              <a:spcBef>
                <a:spcPct val="0"/>
              </a:spcBef>
            </a:pPr>
            <a:r>
              <a:rPr lang="en-US" dirty="0"/>
              <a:t>Percent of adults unable (or very difficult) to walk a quarter mile: 7.3%</a:t>
            </a:r>
          </a:p>
          <a:p>
            <a:pPr>
              <a:spcBef>
                <a:spcPct val="0"/>
              </a:spcBef>
            </a:pPr>
            <a:endParaRPr lang="en-US" dirty="0"/>
          </a:p>
          <a:p>
            <a:pPr>
              <a:spcBef>
                <a:spcPct val="0"/>
              </a:spcBef>
            </a:pPr>
            <a:r>
              <a:rPr lang="en-US" dirty="0"/>
              <a:t>Number of adults with any physical functioning difficulty: 35.2 million</a:t>
            </a:r>
          </a:p>
          <a:p>
            <a:pPr>
              <a:spcBef>
                <a:spcPct val="0"/>
              </a:spcBef>
            </a:pPr>
            <a:r>
              <a:rPr lang="en-US" dirty="0"/>
              <a:t>Percent of adults with any physical functioning difficulty:  15.0%</a:t>
            </a:r>
          </a:p>
          <a:p>
            <a:pPr>
              <a:spcBef>
                <a:spcPct val="0"/>
              </a:spcBef>
            </a:pPr>
            <a:endParaRPr lang="en-US" dirty="0"/>
          </a:p>
          <a:p>
            <a:pPr>
              <a:spcBef>
                <a:spcPct val="0"/>
              </a:spcBef>
            </a:pPr>
            <a:r>
              <a:rPr lang="en-US" dirty="0"/>
              <a:t>Source: </a:t>
            </a:r>
            <a:r>
              <a:rPr lang="en-US" u="sng" dirty="0">
                <a:hlinkClick r:id="rId3"/>
              </a:rPr>
              <a:t>Summary Health Statistics for U.S. Adults: National Health Interview Survey, 2012, tables 11, 12, 18, 19</a:t>
            </a:r>
            <a:r>
              <a:rPr lang="en-US" dirty="0">
                <a:hlinkClick r:id="rId3"/>
              </a:rPr>
              <a:t>  [PDF - 1.3 MB]</a:t>
            </a:r>
            <a:endParaRPr lang="en-US" dirty="0"/>
          </a:p>
          <a:p>
            <a:pPr>
              <a:spcBef>
                <a:spcPct val="0"/>
              </a:spcBef>
            </a:pPr>
            <a:endParaRPr lang="en-US" dirty="0"/>
          </a:p>
          <a:p>
            <a:pPr>
              <a:spcBef>
                <a:spcPct val="0"/>
              </a:spcBef>
            </a:pPr>
            <a:r>
              <a:rPr lang="en-US" dirty="0"/>
              <a:t>Number of adults with at least one basic actions difficulty or complex activity limitation: 74.6 million (2011)</a:t>
            </a:r>
          </a:p>
          <a:p>
            <a:pPr>
              <a:spcBef>
                <a:spcPct val="0"/>
              </a:spcBef>
            </a:pPr>
            <a:r>
              <a:rPr lang="en-US" dirty="0"/>
              <a:t>Percent of adults with at least one basic actions difficulty or complex activity limitation: 32.9% (2011)</a:t>
            </a:r>
          </a:p>
          <a:p>
            <a:pPr>
              <a:spcBef>
                <a:spcPct val="0"/>
              </a:spcBef>
            </a:pPr>
            <a:r>
              <a:rPr lang="en-US" dirty="0"/>
              <a:t>Source: </a:t>
            </a:r>
            <a:r>
              <a:rPr lang="en-US" u="sng" dirty="0">
                <a:hlinkClick r:id="rId4"/>
              </a:rPr>
              <a:t>Health, United States, 2012, table 48</a:t>
            </a:r>
            <a:r>
              <a:rPr lang="en-US" dirty="0">
                <a:hlinkClick r:id="rId4"/>
              </a:rPr>
              <a:t>  [PDF - 9.8 MB]</a:t>
            </a:r>
            <a:endParaRPr lang="en-US" dirty="0"/>
          </a:p>
          <a:p>
            <a:pPr>
              <a:spcBef>
                <a:spcPct val="0"/>
              </a:spcBef>
            </a:pPr>
            <a:r>
              <a:rPr lang="en-US" dirty="0"/>
              <a:t> </a:t>
            </a:r>
          </a:p>
          <a:p>
            <a:pPr>
              <a:spcBef>
                <a:spcPct val="0"/>
              </a:spcBef>
            </a:pPr>
            <a:r>
              <a:rPr lang="en-US" dirty="0"/>
              <a:t>Non-institutionalized adults 65 years and older</a:t>
            </a:r>
          </a:p>
          <a:p>
            <a:pPr>
              <a:spcBef>
                <a:spcPct val="0"/>
              </a:spcBef>
            </a:pPr>
            <a:endParaRPr lang="en-US" dirty="0"/>
          </a:p>
          <a:p>
            <a:pPr>
              <a:spcBef>
                <a:spcPct val="0"/>
              </a:spcBef>
            </a:pPr>
            <a:r>
              <a:rPr lang="en-US" dirty="0"/>
              <a:t>Percent of adults 65-74 years who need help with personal care from other persons: 3.3%</a:t>
            </a:r>
          </a:p>
          <a:p>
            <a:pPr>
              <a:spcBef>
                <a:spcPct val="0"/>
              </a:spcBef>
            </a:pPr>
            <a:r>
              <a:rPr lang="en-US" dirty="0"/>
              <a:t>Percent of adults 75 years and over who need help with personal care from other persons: 10.5%</a:t>
            </a:r>
          </a:p>
          <a:p>
            <a:pPr>
              <a:spcBef>
                <a:spcPct val="0"/>
              </a:spcBef>
            </a:pPr>
            <a:r>
              <a:rPr lang="en-US" dirty="0"/>
              <a:t>Source: </a:t>
            </a:r>
            <a:r>
              <a:rPr lang="en-US" u="sng" dirty="0">
                <a:hlinkClick r:id="rId5"/>
              </a:rPr>
              <a:t>Summary Health Statistics for the U.S. Population: National Health Interview Survey, 2012, table 5</a:t>
            </a:r>
            <a:r>
              <a:rPr lang="en-US" dirty="0">
                <a:hlinkClick r:id="rId5"/>
              </a:rPr>
              <a:t>  [PDF - 1 MB]</a:t>
            </a:r>
            <a:endParaRPr lang="en-US" dirty="0"/>
          </a:p>
          <a:p>
            <a:pPr>
              <a:spcBef>
                <a:spcPct val="0"/>
              </a:spcBef>
            </a:pPr>
            <a:endParaRPr lang="en-US" dirty="0"/>
          </a:p>
          <a:p>
            <a:pPr>
              <a:spcBef>
                <a:spcPct val="0"/>
              </a:spcBef>
            </a:pPr>
            <a:r>
              <a:rPr lang="en-US" dirty="0"/>
              <a:t>Number of adults 65 years and older with at least one basic actions difficulty or complex activity limitation: 23.7 million (2011)</a:t>
            </a:r>
          </a:p>
          <a:p>
            <a:pPr>
              <a:spcBef>
                <a:spcPct val="0"/>
              </a:spcBef>
            </a:pPr>
            <a:r>
              <a:rPr lang="en-US" dirty="0"/>
              <a:t>Percent of adults 65 years and older with at least one basic actions difficulty or complex activity limitation: 62.0% (2011)</a:t>
            </a:r>
          </a:p>
          <a:p>
            <a:pPr>
              <a:spcBef>
                <a:spcPct val="0"/>
              </a:spcBef>
            </a:pPr>
            <a:r>
              <a:rPr lang="en-US" dirty="0"/>
              <a:t>Source: </a:t>
            </a:r>
            <a:r>
              <a:rPr lang="en-US" u="sng" dirty="0">
                <a:hlinkClick r:id="rId4"/>
              </a:rPr>
              <a:t>Health, United States, 2012, table 48</a:t>
            </a:r>
            <a:r>
              <a:rPr lang="en-US" dirty="0">
                <a:hlinkClick r:id="rId4"/>
              </a:rPr>
              <a:t>  [PDF - 9.8 MB]</a:t>
            </a:r>
            <a:r>
              <a:rPr lang="en-US" dirty="0"/>
              <a:t>”</a:t>
            </a:r>
          </a:p>
          <a:p>
            <a:pPr>
              <a:spcBef>
                <a:spcPct val="0"/>
              </a:spcBef>
            </a:pPr>
            <a:endParaRPr lang="en-US" dirty="0"/>
          </a:p>
          <a:p>
            <a:pPr>
              <a:spcBef>
                <a:spcPct val="0"/>
              </a:spcBef>
            </a:pPr>
            <a:r>
              <a:rPr lang="en-US" dirty="0"/>
              <a:t>As you can see by these statistics, disabilities aren't as uncommon as one may think</a:t>
            </a:r>
          </a:p>
          <a:p>
            <a:pPr>
              <a:spcBef>
                <a:spcPct val="0"/>
              </a:spcBef>
            </a:pPr>
            <a:endParaRPr lang="en-US" dirty="0"/>
          </a:p>
          <a:p>
            <a:pPr>
              <a:spcBef>
                <a:spcPct val="0"/>
              </a:spcBef>
            </a:pPr>
            <a:endParaRPr lang="en-US" dirty="0"/>
          </a:p>
          <a:p>
            <a:pPr>
              <a:spcBef>
                <a:spcPct val="0"/>
              </a:spcBef>
            </a:pPr>
            <a:endParaRPr lang="en-US" dirty="0"/>
          </a:p>
        </p:txBody>
      </p:sp>
    </p:spTree>
    <p:extLst>
      <p:ext uri="{BB962C8B-B14F-4D97-AF65-F5344CB8AC3E}">
        <p14:creationId xmlns:p14="http://schemas.microsoft.com/office/powerpoint/2010/main" val="2213117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a:solidFill>
                  <a:srgbClr val="FF0000"/>
                </a:solidFill>
              </a:rPr>
              <a:t>This applies to ALL people with disabilities including those with behavioral health diagnoses</a:t>
            </a:r>
            <a:r>
              <a:rPr lang="en-US" b="1" baseline="0" dirty="0">
                <a:solidFill>
                  <a:srgbClr val="FF0000"/>
                </a:solidFill>
              </a:rPr>
              <a:t> </a:t>
            </a:r>
            <a:endParaRPr lang="en-US" b="1" dirty="0">
              <a:solidFill>
                <a:srgbClr val="FF0000"/>
              </a:solidFill>
            </a:endParaRPr>
          </a:p>
          <a:p>
            <a:pPr>
              <a:spcBef>
                <a:spcPct val="0"/>
              </a:spcBef>
            </a:pPr>
            <a:endParaRPr lang="en-US" dirty="0"/>
          </a:p>
          <a:p>
            <a:pPr>
              <a:spcBef>
                <a:spcPct val="0"/>
              </a:spcBef>
            </a:pPr>
            <a:r>
              <a:rPr lang="en-US" dirty="0"/>
              <a:t>Or more completely- access and functional needs are: those actions, services, accommodations, and programmatic, architectural, and communication modifications that a covered entity must undertake or provide to afford individuals with disabilities a full and equal opportunity to use and enjoy programs, services, activities, goods, facilities, privileges, advantages, and accommodations in the most integrated setting, in light of the exigent circumstances of the emergency and the legal obligation to undertake advance planning and prepare to meet the disability-related needs of individuals who have disabilities as defined by the ADA Amendments Act of 2008, P.L. 110-325, and those associated with them.</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9640FD7-4547-42F1-BE72-F0A7E9F17DC5}"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457938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C68634-9C2D-4DC1-A37C-B18775979D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3587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23140A-619C-9465-5D5A-9A3DD201CA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0E6FB39-F28F-0123-BC00-CF3B95C6C4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9659F9C-44A3-0CCB-79BF-07744160CD88}"/>
              </a:ext>
            </a:extLst>
          </p:cNvPr>
          <p:cNvSpPr>
            <a:spLocks noGrp="1"/>
          </p:cNvSpPr>
          <p:nvPr>
            <p:ph type="dt" sz="half" idx="10"/>
          </p:nvPr>
        </p:nvSpPr>
        <p:spPr/>
        <p:txBody>
          <a:bodyPr/>
          <a:lstStyle/>
          <a:p>
            <a:fld id="{3DF11556-C1CB-4E74-98A7-244F0016CC7E}" type="datetimeFigureOut">
              <a:rPr lang="en-US" smtClean="0"/>
              <a:t>6/4/2024</a:t>
            </a:fld>
            <a:endParaRPr lang="en-US"/>
          </a:p>
        </p:txBody>
      </p:sp>
      <p:sp>
        <p:nvSpPr>
          <p:cNvPr id="5" name="Footer Placeholder 4">
            <a:extLst>
              <a:ext uri="{FF2B5EF4-FFF2-40B4-BE49-F238E27FC236}">
                <a16:creationId xmlns:a16="http://schemas.microsoft.com/office/drawing/2014/main" xmlns="" id="{3C8E3695-E30D-9214-0DEE-73B5B78E5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CC05123-DFA4-E397-B01F-213BCA41C8FF}"/>
              </a:ext>
            </a:extLst>
          </p:cNvPr>
          <p:cNvSpPr>
            <a:spLocks noGrp="1"/>
          </p:cNvSpPr>
          <p:nvPr>
            <p:ph type="sldNum" sz="quarter" idx="12"/>
          </p:nvPr>
        </p:nvSpPr>
        <p:spPr/>
        <p:txBody>
          <a:bodyPr/>
          <a:lstStyle/>
          <a:p>
            <a:fld id="{6A77AD76-BADB-4E45-AD22-BC4F42ACC309}" type="slidenum">
              <a:rPr lang="en-US" smtClean="0"/>
              <a:t>‹#›</a:t>
            </a:fld>
            <a:endParaRPr lang="en-US"/>
          </a:p>
        </p:txBody>
      </p:sp>
    </p:spTree>
    <p:extLst>
      <p:ext uri="{BB962C8B-B14F-4D97-AF65-F5344CB8AC3E}">
        <p14:creationId xmlns:p14="http://schemas.microsoft.com/office/powerpoint/2010/main" val="225393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8B74F7-45C4-C0E8-FDD9-6BA896AB41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35C04C3-B0D9-580A-D8A1-7DE2923484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AC34420-8C6D-1A19-1148-AC08F8960A28}"/>
              </a:ext>
            </a:extLst>
          </p:cNvPr>
          <p:cNvSpPr>
            <a:spLocks noGrp="1"/>
          </p:cNvSpPr>
          <p:nvPr>
            <p:ph type="dt" sz="half" idx="10"/>
          </p:nvPr>
        </p:nvSpPr>
        <p:spPr/>
        <p:txBody>
          <a:bodyPr/>
          <a:lstStyle/>
          <a:p>
            <a:fld id="{3DF11556-C1CB-4E74-98A7-244F0016CC7E}" type="datetimeFigureOut">
              <a:rPr lang="en-US" smtClean="0"/>
              <a:t>6/4/2024</a:t>
            </a:fld>
            <a:endParaRPr lang="en-US"/>
          </a:p>
        </p:txBody>
      </p:sp>
      <p:sp>
        <p:nvSpPr>
          <p:cNvPr id="5" name="Footer Placeholder 4">
            <a:extLst>
              <a:ext uri="{FF2B5EF4-FFF2-40B4-BE49-F238E27FC236}">
                <a16:creationId xmlns:a16="http://schemas.microsoft.com/office/drawing/2014/main" xmlns="" id="{3F4641A6-4836-01EB-8A4A-6267A0E402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6538078-EB29-934D-CF71-A26C73B251D6}"/>
              </a:ext>
            </a:extLst>
          </p:cNvPr>
          <p:cNvSpPr>
            <a:spLocks noGrp="1"/>
          </p:cNvSpPr>
          <p:nvPr>
            <p:ph type="sldNum" sz="quarter" idx="12"/>
          </p:nvPr>
        </p:nvSpPr>
        <p:spPr/>
        <p:txBody>
          <a:bodyPr/>
          <a:lstStyle/>
          <a:p>
            <a:fld id="{6A77AD76-BADB-4E45-AD22-BC4F42ACC309}" type="slidenum">
              <a:rPr lang="en-US" smtClean="0"/>
              <a:t>‹#›</a:t>
            </a:fld>
            <a:endParaRPr lang="en-US"/>
          </a:p>
        </p:txBody>
      </p:sp>
    </p:spTree>
    <p:extLst>
      <p:ext uri="{BB962C8B-B14F-4D97-AF65-F5344CB8AC3E}">
        <p14:creationId xmlns:p14="http://schemas.microsoft.com/office/powerpoint/2010/main" val="328861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3973438-CCA7-8C69-6C5F-2DE421B5EA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BA1C365-5F1D-9187-C34C-2DD2EAF0E4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6720F89-C9A0-75DF-BF8D-64425D36F040}"/>
              </a:ext>
            </a:extLst>
          </p:cNvPr>
          <p:cNvSpPr>
            <a:spLocks noGrp="1"/>
          </p:cNvSpPr>
          <p:nvPr>
            <p:ph type="dt" sz="half" idx="10"/>
          </p:nvPr>
        </p:nvSpPr>
        <p:spPr/>
        <p:txBody>
          <a:bodyPr/>
          <a:lstStyle/>
          <a:p>
            <a:fld id="{3DF11556-C1CB-4E74-98A7-244F0016CC7E}" type="datetimeFigureOut">
              <a:rPr lang="en-US" smtClean="0"/>
              <a:t>6/4/2024</a:t>
            </a:fld>
            <a:endParaRPr lang="en-US"/>
          </a:p>
        </p:txBody>
      </p:sp>
      <p:sp>
        <p:nvSpPr>
          <p:cNvPr id="5" name="Footer Placeholder 4">
            <a:extLst>
              <a:ext uri="{FF2B5EF4-FFF2-40B4-BE49-F238E27FC236}">
                <a16:creationId xmlns:a16="http://schemas.microsoft.com/office/drawing/2014/main" xmlns="" id="{06D3CC88-57CA-9D45-0B8C-723D071B8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6BAAB4B-E577-0DCB-41F5-2124E1761B8B}"/>
              </a:ext>
            </a:extLst>
          </p:cNvPr>
          <p:cNvSpPr>
            <a:spLocks noGrp="1"/>
          </p:cNvSpPr>
          <p:nvPr>
            <p:ph type="sldNum" sz="quarter" idx="12"/>
          </p:nvPr>
        </p:nvSpPr>
        <p:spPr/>
        <p:txBody>
          <a:bodyPr/>
          <a:lstStyle/>
          <a:p>
            <a:fld id="{6A77AD76-BADB-4E45-AD22-BC4F42ACC309}" type="slidenum">
              <a:rPr lang="en-US" smtClean="0"/>
              <a:t>‹#›</a:t>
            </a:fld>
            <a:endParaRPr lang="en-US"/>
          </a:p>
        </p:txBody>
      </p:sp>
    </p:spTree>
    <p:extLst>
      <p:ext uri="{BB962C8B-B14F-4D97-AF65-F5344CB8AC3E}">
        <p14:creationId xmlns:p14="http://schemas.microsoft.com/office/powerpoint/2010/main" val="1940623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6224B8F-27B5-4AB8-9752-18285E3DE4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69163" y="5887059"/>
            <a:ext cx="3027021" cy="497241"/>
          </a:xfrm>
          <a:prstGeom prst="rect">
            <a:avLst/>
          </a:prstGeom>
        </p:spPr>
      </p:pic>
      <p:sp>
        <p:nvSpPr>
          <p:cNvPr id="8" name="Rectangle 7">
            <a:extLst>
              <a:ext uri="{FF2B5EF4-FFF2-40B4-BE49-F238E27FC236}">
                <a16:creationId xmlns:a16="http://schemas.microsoft.com/office/drawing/2014/main" xmlns="" id="{53DE1BF0-CEAD-48B2-8F48-01C9D6F61149}"/>
              </a:ext>
            </a:extLst>
          </p:cNvPr>
          <p:cNvSpPr/>
          <p:nvPr userDrawn="1"/>
        </p:nvSpPr>
        <p:spPr>
          <a:xfrm>
            <a:off x="73625" y="5847450"/>
            <a:ext cx="6463907" cy="430887"/>
          </a:xfrm>
          <a:prstGeom prst="rect">
            <a:avLst/>
          </a:prstGeom>
        </p:spPr>
        <p:txBody>
          <a:bodyPr wrap="square">
            <a:spAutoFit/>
          </a:bodyPr>
          <a:lstStyle/>
          <a:p>
            <a:r>
              <a:rPr lang="en-US" sz="1100" b="0" i="0" dirty="0">
                <a:solidFill>
                  <a:srgbClr val="040C1A"/>
                </a:solidFill>
                <a:effectLst/>
                <a:latin typeface="Helvetica Neue"/>
              </a:rPr>
              <a:t>Source:  Adrienne Robertiello   |   Specialized Health Care Educator, Children’s Specialized Hospital </a:t>
            </a:r>
          </a:p>
          <a:p>
            <a:r>
              <a:rPr lang="en-US" sz="1100" b="0" i="0" dirty="0">
                <a:solidFill>
                  <a:srgbClr val="040C1A"/>
                </a:solidFill>
                <a:effectLst/>
                <a:latin typeface="Helvetica Neue"/>
              </a:rPr>
              <a:t>Content not to be reproduced or used without permission  |  arobertiello@childrens-specialized.org</a:t>
            </a:r>
            <a:endParaRPr lang="en-US" sz="1100" dirty="0"/>
          </a:p>
        </p:txBody>
      </p:sp>
      <p:sp>
        <p:nvSpPr>
          <p:cNvPr id="9" name="Rectangle 8">
            <a:extLst>
              <a:ext uri="{FF2B5EF4-FFF2-40B4-BE49-F238E27FC236}">
                <a16:creationId xmlns:a16="http://schemas.microsoft.com/office/drawing/2014/main" xmlns="" id="{4AE0053D-EA52-46BB-AE31-A35D83EBE434}"/>
              </a:ext>
            </a:extLst>
          </p:cNvPr>
          <p:cNvSpPr/>
          <p:nvPr userDrawn="1"/>
        </p:nvSpPr>
        <p:spPr>
          <a:xfrm>
            <a:off x="9655326" y="6531123"/>
            <a:ext cx="2445519" cy="246221"/>
          </a:xfrm>
          <a:prstGeom prst="rect">
            <a:avLst/>
          </a:prstGeom>
        </p:spPr>
        <p:txBody>
          <a:bodyPr wrap="square">
            <a:spAutoFit/>
          </a:bodyPr>
          <a:lstStyle/>
          <a:p>
            <a:r>
              <a:rPr lang="en-US" sz="1000" b="0" i="0" dirty="0">
                <a:solidFill>
                  <a:srgbClr val="040C1A"/>
                </a:solidFill>
                <a:effectLst/>
                <a:latin typeface="Helvetica Neue"/>
              </a:rPr>
              <a:t>© 2023 Children’s Specialized Hospital</a:t>
            </a:r>
            <a:endParaRPr lang="en-US" sz="1000" dirty="0"/>
          </a:p>
        </p:txBody>
      </p:sp>
      <p:grpSp>
        <p:nvGrpSpPr>
          <p:cNvPr id="13" name="Group 12">
            <a:extLst>
              <a:ext uri="{FF2B5EF4-FFF2-40B4-BE49-F238E27FC236}">
                <a16:creationId xmlns:a16="http://schemas.microsoft.com/office/drawing/2014/main" xmlns="" id="{0AE289EF-2A88-4447-9971-49965D696010}"/>
              </a:ext>
            </a:extLst>
          </p:cNvPr>
          <p:cNvGrpSpPr/>
          <p:nvPr userDrawn="1"/>
        </p:nvGrpSpPr>
        <p:grpSpPr>
          <a:xfrm>
            <a:off x="0" y="5640224"/>
            <a:ext cx="12194461" cy="100013"/>
            <a:chOff x="0" y="5575644"/>
            <a:chExt cx="12194461" cy="164593"/>
          </a:xfrm>
        </p:grpSpPr>
        <p:sp>
          <p:nvSpPr>
            <p:cNvPr id="11" name="Rectangle 10">
              <a:extLst>
                <a:ext uri="{FF2B5EF4-FFF2-40B4-BE49-F238E27FC236}">
                  <a16:creationId xmlns:a16="http://schemas.microsoft.com/office/drawing/2014/main" xmlns="" id="{CF70F020-01EF-4B82-B2C0-D70A1ECF8158}"/>
                </a:ext>
              </a:extLst>
            </p:cNvPr>
            <p:cNvSpPr/>
            <p:nvPr userDrawn="1"/>
          </p:nvSpPr>
          <p:spPr>
            <a:xfrm rot="16200000">
              <a:off x="1340390" y="4235254"/>
              <a:ext cx="164592" cy="2845372"/>
            </a:xfrm>
            <a:prstGeom prst="rect">
              <a:avLst/>
            </a:prstGeom>
            <a:solidFill>
              <a:srgbClr val="C4162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a:extLst>
                <a:ext uri="{FF2B5EF4-FFF2-40B4-BE49-F238E27FC236}">
                  <a16:creationId xmlns:a16="http://schemas.microsoft.com/office/drawing/2014/main" xmlns="" id="{15829CF4-E637-4D8E-931B-368ACAAE3F75}"/>
                </a:ext>
              </a:extLst>
            </p:cNvPr>
            <p:cNvSpPr/>
            <p:nvPr userDrawn="1"/>
          </p:nvSpPr>
          <p:spPr>
            <a:xfrm rot="16200000">
              <a:off x="7437621" y="983396"/>
              <a:ext cx="164592" cy="9349089"/>
            </a:xfrm>
            <a:prstGeom prst="rect">
              <a:avLst/>
            </a:prstGeom>
            <a:solidFill>
              <a:srgbClr val="09437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grpSp>
    </p:spTree>
    <p:extLst>
      <p:ext uri="{BB962C8B-B14F-4D97-AF65-F5344CB8AC3E}">
        <p14:creationId xmlns:p14="http://schemas.microsoft.com/office/powerpoint/2010/main" val="1846250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7E9AA7-37CA-A59A-918F-66526680AD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359F248-CA42-2991-6D78-176A9F02EC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85039A-DADB-377D-E0CD-587C6ED47919}"/>
              </a:ext>
            </a:extLst>
          </p:cNvPr>
          <p:cNvSpPr>
            <a:spLocks noGrp="1"/>
          </p:cNvSpPr>
          <p:nvPr>
            <p:ph type="dt" sz="half" idx="10"/>
          </p:nvPr>
        </p:nvSpPr>
        <p:spPr/>
        <p:txBody>
          <a:bodyPr/>
          <a:lstStyle/>
          <a:p>
            <a:fld id="{C74B3070-4C5E-400B-8770-D9DC66F38823}" type="datetimeFigureOut">
              <a:rPr lang="en-US" smtClean="0"/>
              <a:t>6/4/2024</a:t>
            </a:fld>
            <a:endParaRPr lang="en-US"/>
          </a:p>
        </p:txBody>
      </p:sp>
      <p:sp>
        <p:nvSpPr>
          <p:cNvPr id="5" name="Footer Placeholder 4">
            <a:extLst>
              <a:ext uri="{FF2B5EF4-FFF2-40B4-BE49-F238E27FC236}">
                <a16:creationId xmlns:a16="http://schemas.microsoft.com/office/drawing/2014/main" xmlns="" id="{A50C4C28-DE27-F3C9-181A-AE556D2BF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CA70B6-7726-35B8-86F5-F5E804D730BA}"/>
              </a:ext>
            </a:extLst>
          </p:cNvPr>
          <p:cNvSpPr>
            <a:spLocks noGrp="1"/>
          </p:cNvSpPr>
          <p:nvPr>
            <p:ph type="sldNum" sz="quarter" idx="12"/>
          </p:nvPr>
        </p:nvSpPr>
        <p:spPr/>
        <p:txBody>
          <a:bodyPr/>
          <a:lstStyle/>
          <a:p>
            <a:fld id="{7AB610F0-EE42-42C2-B1D8-670724EA5E8F}" type="slidenum">
              <a:rPr lang="en-US" smtClean="0"/>
              <a:t>‹#›</a:t>
            </a:fld>
            <a:endParaRPr lang="en-US"/>
          </a:p>
        </p:txBody>
      </p:sp>
    </p:spTree>
    <p:extLst>
      <p:ext uri="{BB962C8B-B14F-4D97-AF65-F5344CB8AC3E}">
        <p14:creationId xmlns:p14="http://schemas.microsoft.com/office/powerpoint/2010/main" val="3864589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64991A-5A1D-3F80-9E8A-FEDED3B1C4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4B83085-E2B7-D9F0-E84D-E9560CE78B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629E62A-CACA-B023-CB32-B6FD6A39F8EB}"/>
              </a:ext>
            </a:extLst>
          </p:cNvPr>
          <p:cNvSpPr>
            <a:spLocks noGrp="1"/>
          </p:cNvSpPr>
          <p:nvPr>
            <p:ph type="dt" sz="half" idx="10"/>
          </p:nvPr>
        </p:nvSpPr>
        <p:spPr/>
        <p:txBody>
          <a:bodyPr/>
          <a:lstStyle/>
          <a:p>
            <a:fld id="{3DF11556-C1CB-4E74-98A7-244F0016CC7E}" type="datetimeFigureOut">
              <a:rPr lang="en-US" smtClean="0"/>
              <a:t>6/4/2024</a:t>
            </a:fld>
            <a:endParaRPr lang="en-US"/>
          </a:p>
        </p:txBody>
      </p:sp>
      <p:sp>
        <p:nvSpPr>
          <p:cNvPr id="5" name="Footer Placeholder 4">
            <a:extLst>
              <a:ext uri="{FF2B5EF4-FFF2-40B4-BE49-F238E27FC236}">
                <a16:creationId xmlns:a16="http://schemas.microsoft.com/office/drawing/2014/main" xmlns="" id="{526AC142-8081-E571-2F6E-DFE1F9299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445AD1-0A8D-7469-79A9-A63057177808}"/>
              </a:ext>
            </a:extLst>
          </p:cNvPr>
          <p:cNvSpPr>
            <a:spLocks noGrp="1"/>
          </p:cNvSpPr>
          <p:nvPr>
            <p:ph type="sldNum" sz="quarter" idx="12"/>
          </p:nvPr>
        </p:nvSpPr>
        <p:spPr/>
        <p:txBody>
          <a:bodyPr/>
          <a:lstStyle/>
          <a:p>
            <a:fld id="{6A77AD76-BADB-4E45-AD22-BC4F42ACC309}" type="slidenum">
              <a:rPr lang="en-US" smtClean="0"/>
              <a:t>‹#›</a:t>
            </a:fld>
            <a:endParaRPr lang="en-US"/>
          </a:p>
        </p:txBody>
      </p:sp>
    </p:spTree>
    <p:extLst>
      <p:ext uri="{BB962C8B-B14F-4D97-AF65-F5344CB8AC3E}">
        <p14:creationId xmlns:p14="http://schemas.microsoft.com/office/powerpoint/2010/main" val="146653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2F0751-8814-8EAA-7AD1-77BC72F466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5343B62-C94F-C5FC-6BE9-111411BF2D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3A9E109-B4A3-6737-02C0-927551E309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2926B38-69BC-E40B-3952-333E4A140E1C}"/>
              </a:ext>
            </a:extLst>
          </p:cNvPr>
          <p:cNvSpPr>
            <a:spLocks noGrp="1"/>
          </p:cNvSpPr>
          <p:nvPr>
            <p:ph type="dt" sz="half" idx="10"/>
          </p:nvPr>
        </p:nvSpPr>
        <p:spPr/>
        <p:txBody>
          <a:bodyPr/>
          <a:lstStyle/>
          <a:p>
            <a:fld id="{3DF11556-C1CB-4E74-98A7-244F0016CC7E}" type="datetimeFigureOut">
              <a:rPr lang="en-US" smtClean="0"/>
              <a:t>6/4/2024</a:t>
            </a:fld>
            <a:endParaRPr lang="en-US"/>
          </a:p>
        </p:txBody>
      </p:sp>
      <p:sp>
        <p:nvSpPr>
          <p:cNvPr id="6" name="Footer Placeholder 5">
            <a:extLst>
              <a:ext uri="{FF2B5EF4-FFF2-40B4-BE49-F238E27FC236}">
                <a16:creationId xmlns:a16="http://schemas.microsoft.com/office/drawing/2014/main" xmlns="" id="{47E9D7DA-1E3B-2749-7400-1E10F3C2D5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356433A-3F5F-E845-5BDC-E0FA404B0D6C}"/>
              </a:ext>
            </a:extLst>
          </p:cNvPr>
          <p:cNvSpPr>
            <a:spLocks noGrp="1"/>
          </p:cNvSpPr>
          <p:nvPr>
            <p:ph type="sldNum" sz="quarter" idx="12"/>
          </p:nvPr>
        </p:nvSpPr>
        <p:spPr/>
        <p:txBody>
          <a:bodyPr/>
          <a:lstStyle/>
          <a:p>
            <a:fld id="{6A77AD76-BADB-4E45-AD22-BC4F42ACC309}" type="slidenum">
              <a:rPr lang="en-US" smtClean="0"/>
              <a:t>‹#›</a:t>
            </a:fld>
            <a:endParaRPr lang="en-US"/>
          </a:p>
        </p:txBody>
      </p:sp>
    </p:spTree>
    <p:extLst>
      <p:ext uri="{BB962C8B-B14F-4D97-AF65-F5344CB8AC3E}">
        <p14:creationId xmlns:p14="http://schemas.microsoft.com/office/powerpoint/2010/main" val="146459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58DD90-0D83-0B83-8C45-84BF461866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06A68C0-D38D-85CC-F825-754161DFC8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B97B78F-F896-0DDA-BB71-90A999F42D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49DA2F5-3246-7E83-31F0-3AD6FBCDC2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472038B-C200-75B4-A1D1-C66229FA85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E7DFEF4-DEC7-D6B8-C569-6EAC52C9B3AD}"/>
              </a:ext>
            </a:extLst>
          </p:cNvPr>
          <p:cNvSpPr>
            <a:spLocks noGrp="1"/>
          </p:cNvSpPr>
          <p:nvPr>
            <p:ph type="dt" sz="half" idx="10"/>
          </p:nvPr>
        </p:nvSpPr>
        <p:spPr/>
        <p:txBody>
          <a:bodyPr/>
          <a:lstStyle/>
          <a:p>
            <a:fld id="{3DF11556-C1CB-4E74-98A7-244F0016CC7E}" type="datetimeFigureOut">
              <a:rPr lang="en-US" smtClean="0"/>
              <a:t>6/4/2024</a:t>
            </a:fld>
            <a:endParaRPr lang="en-US"/>
          </a:p>
        </p:txBody>
      </p:sp>
      <p:sp>
        <p:nvSpPr>
          <p:cNvPr id="8" name="Footer Placeholder 7">
            <a:extLst>
              <a:ext uri="{FF2B5EF4-FFF2-40B4-BE49-F238E27FC236}">
                <a16:creationId xmlns:a16="http://schemas.microsoft.com/office/drawing/2014/main" xmlns="" id="{58F18B19-ADC5-771F-30A5-5E360E2D63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BBC6E78-6DF0-01AF-8D6D-2C41391BF313}"/>
              </a:ext>
            </a:extLst>
          </p:cNvPr>
          <p:cNvSpPr>
            <a:spLocks noGrp="1"/>
          </p:cNvSpPr>
          <p:nvPr>
            <p:ph type="sldNum" sz="quarter" idx="12"/>
          </p:nvPr>
        </p:nvSpPr>
        <p:spPr/>
        <p:txBody>
          <a:bodyPr/>
          <a:lstStyle/>
          <a:p>
            <a:fld id="{6A77AD76-BADB-4E45-AD22-BC4F42ACC309}" type="slidenum">
              <a:rPr lang="en-US" smtClean="0"/>
              <a:t>‹#›</a:t>
            </a:fld>
            <a:endParaRPr lang="en-US"/>
          </a:p>
        </p:txBody>
      </p:sp>
    </p:spTree>
    <p:extLst>
      <p:ext uri="{BB962C8B-B14F-4D97-AF65-F5344CB8AC3E}">
        <p14:creationId xmlns:p14="http://schemas.microsoft.com/office/powerpoint/2010/main" val="227213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B4A4B1-D4EA-A4FE-F499-DDB26F2D37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8D43E42-8113-B50E-851C-7DABB058C686}"/>
              </a:ext>
            </a:extLst>
          </p:cNvPr>
          <p:cNvSpPr>
            <a:spLocks noGrp="1"/>
          </p:cNvSpPr>
          <p:nvPr>
            <p:ph type="dt" sz="half" idx="10"/>
          </p:nvPr>
        </p:nvSpPr>
        <p:spPr/>
        <p:txBody>
          <a:bodyPr/>
          <a:lstStyle/>
          <a:p>
            <a:fld id="{3DF11556-C1CB-4E74-98A7-244F0016CC7E}" type="datetimeFigureOut">
              <a:rPr lang="en-US" smtClean="0"/>
              <a:t>6/4/2024</a:t>
            </a:fld>
            <a:endParaRPr lang="en-US"/>
          </a:p>
        </p:txBody>
      </p:sp>
      <p:sp>
        <p:nvSpPr>
          <p:cNvPr id="4" name="Footer Placeholder 3">
            <a:extLst>
              <a:ext uri="{FF2B5EF4-FFF2-40B4-BE49-F238E27FC236}">
                <a16:creationId xmlns:a16="http://schemas.microsoft.com/office/drawing/2014/main" xmlns="" id="{09C759D6-3FEC-2F1C-B831-BD432696F0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16E5F49-9EBA-E270-9040-6F1DE3D6C833}"/>
              </a:ext>
            </a:extLst>
          </p:cNvPr>
          <p:cNvSpPr>
            <a:spLocks noGrp="1"/>
          </p:cNvSpPr>
          <p:nvPr>
            <p:ph type="sldNum" sz="quarter" idx="12"/>
          </p:nvPr>
        </p:nvSpPr>
        <p:spPr/>
        <p:txBody>
          <a:bodyPr/>
          <a:lstStyle/>
          <a:p>
            <a:fld id="{6A77AD76-BADB-4E45-AD22-BC4F42ACC309}" type="slidenum">
              <a:rPr lang="en-US" smtClean="0"/>
              <a:t>‹#›</a:t>
            </a:fld>
            <a:endParaRPr lang="en-US"/>
          </a:p>
        </p:txBody>
      </p:sp>
    </p:spTree>
    <p:extLst>
      <p:ext uri="{BB962C8B-B14F-4D97-AF65-F5344CB8AC3E}">
        <p14:creationId xmlns:p14="http://schemas.microsoft.com/office/powerpoint/2010/main" val="3096188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C389816-6077-9A2E-9CC0-D4CCDCB27E3F}"/>
              </a:ext>
            </a:extLst>
          </p:cNvPr>
          <p:cNvSpPr>
            <a:spLocks noGrp="1"/>
          </p:cNvSpPr>
          <p:nvPr>
            <p:ph type="dt" sz="half" idx="10"/>
          </p:nvPr>
        </p:nvSpPr>
        <p:spPr/>
        <p:txBody>
          <a:bodyPr/>
          <a:lstStyle/>
          <a:p>
            <a:fld id="{569E46CF-F1D1-49B0-97E0-8BB1B8CEAA70}" type="datetimeFigureOut">
              <a:rPr lang="en-US" smtClean="0"/>
              <a:t>6/4/2024</a:t>
            </a:fld>
            <a:endParaRPr lang="en-US"/>
          </a:p>
        </p:txBody>
      </p:sp>
      <p:sp>
        <p:nvSpPr>
          <p:cNvPr id="3" name="Footer Placeholder 2">
            <a:extLst>
              <a:ext uri="{FF2B5EF4-FFF2-40B4-BE49-F238E27FC236}">
                <a16:creationId xmlns:a16="http://schemas.microsoft.com/office/drawing/2014/main" xmlns="" id="{921B8AAB-6F9F-C156-B972-CCA6A8D14E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3BB89FA-FF31-5BB5-3127-C238580F91EB}"/>
              </a:ext>
            </a:extLst>
          </p:cNvPr>
          <p:cNvSpPr>
            <a:spLocks noGrp="1"/>
          </p:cNvSpPr>
          <p:nvPr>
            <p:ph type="sldNum" sz="quarter" idx="12"/>
          </p:nvPr>
        </p:nvSpPr>
        <p:spPr/>
        <p:txBody>
          <a:bodyPr/>
          <a:lstStyle/>
          <a:p>
            <a:fld id="{3496B846-6EC3-4608-A4DF-3884C01A7E4C}" type="slidenum">
              <a:rPr lang="en-US" smtClean="0"/>
              <a:t>‹#›</a:t>
            </a:fld>
            <a:endParaRPr lang="en-US"/>
          </a:p>
        </p:txBody>
      </p:sp>
    </p:spTree>
    <p:extLst>
      <p:ext uri="{BB962C8B-B14F-4D97-AF65-F5344CB8AC3E}">
        <p14:creationId xmlns:p14="http://schemas.microsoft.com/office/powerpoint/2010/main" val="1094049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BD68D1-B9E0-074A-1B13-B90FD59BD8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42604C6-8231-132B-C877-4589486EC7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FD2F81E-DFAA-C73C-7D35-E11ACBAAC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E56F5FC-1CD1-BCEF-A25B-BCB45732176B}"/>
              </a:ext>
            </a:extLst>
          </p:cNvPr>
          <p:cNvSpPr>
            <a:spLocks noGrp="1"/>
          </p:cNvSpPr>
          <p:nvPr>
            <p:ph type="dt" sz="half" idx="10"/>
          </p:nvPr>
        </p:nvSpPr>
        <p:spPr/>
        <p:txBody>
          <a:bodyPr/>
          <a:lstStyle/>
          <a:p>
            <a:fld id="{3DF11556-C1CB-4E74-98A7-244F0016CC7E}" type="datetimeFigureOut">
              <a:rPr lang="en-US" smtClean="0"/>
              <a:t>6/4/2024</a:t>
            </a:fld>
            <a:endParaRPr lang="en-US"/>
          </a:p>
        </p:txBody>
      </p:sp>
      <p:sp>
        <p:nvSpPr>
          <p:cNvPr id="6" name="Footer Placeholder 5">
            <a:extLst>
              <a:ext uri="{FF2B5EF4-FFF2-40B4-BE49-F238E27FC236}">
                <a16:creationId xmlns:a16="http://schemas.microsoft.com/office/drawing/2014/main" xmlns="" id="{C06C3680-BDA2-62E7-B770-F5C1DBEF98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D272A11-7CAB-73DE-C733-4F01FDC0B247}"/>
              </a:ext>
            </a:extLst>
          </p:cNvPr>
          <p:cNvSpPr>
            <a:spLocks noGrp="1"/>
          </p:cNvSpPr>
          <p:nvPr>
            <p:ph type="sldNum" sz="quarter" idx="12"/>
          </p:nvPr>
        </p:nvSpPr>
        <p:spPr/>
        <p:txBody>
          <a:bodyPr/>
          <a:lstStyle/>
          <a:p>
            <a:fld id="{6A77AD76-BADB-4E45-AD22-BC4F42ACC309}" type="slidenum">
              <a:rPr lang="en-US" smtClean="0"/>
              <a:t>‹#›</a:t>
            </a:fld>
            <a:endParaRPr lang="en-US"/>
          </a:p>
        </p:txBody>
      </p:sp>
    </p:spTree>
    <p:extLst>
      <p:ext uri="{BB962C8B-B14F-4D97-AF65-F5344CB8AC3E}">
        <p14:creationId xmlns:p14="http://schemas.microsoft.com/office/powerpoint/2010/main" val="3153384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765DC7-FE23-DE6F-E5E2-4729AE4466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7CB5E9E-9819-0C92-A65D-0435C70F60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8C24A96-3BAD-B3C3-676B-882E930A0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2554D0E-6216-D25C-1F5E-58D30C873E0C}"/>
              </a:ext>
            </a:extLst>
          </p:cNvPr>
          <p:cNvSpPr>
            <a:spLocks noGrp="1"/>
          </p:cNvSpPr>
          <p:nvPr>
            <p:ph type="dt" sz="half" idx="10"/>
          </p:nvPr>
        </p:nvSpPr>
        <p:spPr/>
        <p:txBody>
          <a:bodyPr/>
          <a:lstStyle/>
          <a:p>
            <a:fld id="{3DF11556-C1CB-4E74-98A7-244F0016CC7E}" type="datetimeFigureOut">
              <a:rPr lang="en-US" smtClean="0"/>
              <a:t>6/4/2024</a:t>
            </a:fld>
            <a:endParaRPr lang="en-US"/>
          </a:p>
        </p:txBody>
      </p:sp>
      <p:sp>
        <p:nvSpPr>
          <p:cNvPr id="6" name="Footer Placeholder 5">
            <a:extLst>
              <a:ext uri="{FF2B5EF4-FFF2-40B4-BE49-F238E27FC236}">
                <a16:creationId xmlns:a16="http://schemas.microsoft.com/office/drawing/2014/main" xmlns="" id="{7520B3E5-0C51-854A-EF58-A6B89F532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EBCEA2E-A86B-EFB8-D219-89AB4EA35A78}"/>
              </a:ext>
            </a:extLst>
          </p:cNvPr>
          <p:cNvSpPr>
            <a:spLocks noGrp="1"/>
          </p:cNvSpPr>
          <p:nvPr>
            <p:ph type="sldNum" sz="quarter" idx="12"/>
          </p:nvPr>
        </p:nvSpPr>
        <p:spPr/>
        <p:txBody>
          <a:bodyPr/>
          <a:lstStyle/>
          <a:p>
            <a:fld id="{6A77AD76-BADB-4E45-AD22-BC4F42ACC309}" type="slidenum">
              <a:rPr lang="en-US" smtClean="0"/>
              <a:t>‹#›</a:t>
            </a:fld>
            <a:endParaRPr lang="en-US"/>
          </a:p>
        </p:txBody>
      </p:sp>
    </p:spTree>
    <p:extLst>
      <p:ext uri="{BB962C8B-B14F-4D97-AF65-F5344CB8AC3E}">
        <p14:creationId xmlns:p14="http://schemas.microsoft.com/office/powerpoint/2010/main" val="306537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759A4C0-4C33-1937-0B0E-22700CC891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CBD8CF7-B8C3-DAE8-D821-568FA7D8A9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39AECE6-EBEB-780B-01C0-A4D17E67DB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F11556-C1CB-4E74-98A7-244F0016CC7E}" type="datetimeFigureOut">
              <a:rPr lang="en-US" smtClean="0"/>
              <a:t>6/4/2024</a:t>
            </a:fld>
            <a:endParaRPr lang="en-US"/>
          </a:p>
        </p:txBody>
      </p:sp>
      <p:sp>
        <p:nvSpPr>
          <p:cNvPr id="5" name="Footer Placeholder 4">
            <a:extLst>
              <a:ext uri="{FF2B5EF4-FFF2-40B4-BE49-F238E27FC236}">
                <a16:creationId xmlns:a16="http://schemas.microsoft.com/office/drawing/2014/main" xmlns="" id="{0FDF5559-3802-7FA5-CA61-C2D20662BD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10746953-A81D-14FD-C1A2-36A41D835F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77AD76-BADB-4E45-AD22-BC4F42ACC309}" type="slidenum">
              <a:rPr lang="en-US" smtClean="0"/>
              <a:t>‹#›</a:t>
            </a:fld>
            <a:endParaRPr lang="en-US"/>
          </a:p>
        </p:txBody>
      </p:sp>
    </p:spTree>
    <p:extLst>
      <p:ext uri="{BB962C8B-B14F-4D97-AF65-F5344CB8AC3E}">
        <p14:creationId xmlns:p14="http://schemas.microsoft.com/office/powerpoint/2010/main" val="377571798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drive.google.com/file/d/1TqOG1HqIJrycOnNNSyqqNfkBxYEXX6QX/vie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s://www.crisiscanines.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caloes.ca.gov/Cal-OES-Divisions/Access-Functional-Need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E869483-DD8A-B9D6-34DE-CBC4CE596A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1351" y="259078"/>
            <a:ext cx="1934314" cy="1916373"/>
          </a:xfrm>
          <a:prstGeom prst="rect">
            <a:avLst/>
          </a:prstGeom>
        </p:spPr>
      </p:pic>
      <p:pic>
        <p:nvPicPr>
          <p:cNvPr id="4" name="Picture 3">
            <a:extLst>
              <a:ext uri="{FF2B5EF4-FFF2-40B4-BE49-F238E27FC236}">
                <a16:creationId xmlns:a16="http://schemas.microsoft.com/office/drawing/2014/main" xmlns="" id="{639D7517-F52A-ACB3-BD37-2172F367EE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16" t="9215" r="43739" b="72079"/>
          <a:stretch/>
        </p:blipFill>
        <p:spPr bwMode="auto">
          <a:xfrm>
            <a:off x="3817147" y="491071"/>
            <a:ext cx="4537951" cy="938213"/>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xmlns="" id="{6E6CEAFB-1B41-C6E6-8737-C0BE153ABB70}"/>
              </a:ext>
            </a:extLst>
          </p:cNvPr>
          <p:cNvSpPr txBox="1"/>
          <p:nvPr/>
        </p:nvSpPr>
        <p:spPr>
          <a:xfrm>
            <a:off x="2698334" y="5015226"/>
            <a:ext cx="6097424" cy="1446550"/>
          </a:xfrm>
          <a:prstGeom prst="rect">
            <a:avLst/>
          </a:prstGeom>
          <a:noFill/>
        </p:spPr>
        <p:txBody>
          <a:bodyPr wrap="square">
            <a:spAutoFit/>
          </a:bodyPr>
          <a:lstStyle/>
          <a:p>
            <a:pPr algn="ctr">
              <a:spcBef>
                <a:spcPct val="0"/>
              </a:spcBef>
              <a:defRPr/>
            </a:pPr>
            <a:r>
              <a:rPr lang="en-US" sz="2600" b="1" dirty="0">
                <a:solidFill>
                  <a:srgbClr val="FF0000"/>
                </a:solidFill>
                <a:latin typeface="Arial" pitchFamily="34" charset="0"/>
                <a:ea typeface="Batang" pitchFamily="18" charset="-127"/>
                <a:cs typeface="Arial" pitchFamily="34" charset="0"/>
              </a:rPr>
              <a:t>Presenter:  Kelly Boyd</a:t>
            </a:r>
          </a:p>
          <a:p>
            <a:pPr algn="ctr">
              <a:spcBef>
                <a:spcPct val="0"/>
              </a:spcBef>
              <a:defRPr/>
            </a:pPr>
            <a:endParaRPr lang="en-US" sz="2400" b="1" dirty="0">
              <a:solidFill>
                <a:srgbClr val="002060"/>
              </a:solidFill>
              <a:latin typeface="Arial" pitchFamily="34" charset="0"/>
              <a:ea typeface="Batang" pitchFamily="18" charset="-127"/>
              <a:cs typeface="Arial" pitchFamily="34" charset="0"/>
            </a:endParaRPr>
          </a:p>
          <a:p>
            <a:pPr algn="ctr">
              <a:spcBef>
                <a:spcPct val="0"/>
              </a:spcBef>
              <a:defRPr/>
            </a:pPr>
            <a:r>
              <a:rPr lang="en-US" sz="1600" b="1" i="1" dirty="0">
                <a:solidFill>
                  <a:srgbClr val="002060"/>
                </a:solidFill>
                <a:latin typeface="Arial" pitchFamily="34" charset="0"/>
                <a:ea typeface="Batang" pitchFamily="18" charset="-127"/>
                <a:cs typeface="Arial" pitchFamily="34" charset="0"/>
              </a:rPr>
              <a:t>Access and Functional Needs Planner</a:t>
            </a:r>
            <a:r>
              <a:rPr lang="en-US" sz="1800" b="1" i="1" dirty="0">
                <a:solidFill>
                  <a:srgbClr val="002060"/>
                </a:solidFill>
                <a:latin typeface="Arial" pitchFamily="34" charset="0"/>
                <a:ea typeface="Batang" pitchFamily="18" charset="-127"/>
                <a:cs typeface="Arial" pitchFamily="34" charset="0"/>
              </a:rPr>
              <a:t> </a:t>
            </a:r>
          </a:p>
          <a:p>
            <a:pPr algn="ctr">
              <a:spcBef>
                <a:spcPct val="0"/>
              </a:spcBef>
              <a:defRPr/>
            </a:pPr>
            <a:r>
              <a:rPr lang="en-US" sz="1800" b="1" dirty="0">
                <a:solidFill>
                  <a:srgbClr val="002060"/>
                </a:solidFill>
                <a:latin typeface="Arial" pitchFamily="34" charset="0"/>
                <a:ea typeface="Batang" pitchFamily="18" charset="-127"/>
                <a:cs typeface="Arial" pitchFamily="34" charset="0"/>
              </a:rPr>
              <a:t>NJ Office of Emergency Management</a:t>
            </a:r>
          </a:p>
        </p:txBody>
      </p:sp>
      <p:sp>
        <p:nvSpPr>
          <p:cNvPr id="7" name="TextBox 6">
            <a:extLst>
              <a:ext uri="{FF2B5EF4-FFF2-40B4-BE49-F238E27FC236}">
                <a16:creationId xmlns:a16="http://schemas.microsoft.com/office/drawing/2014/main" xmlns="" id="{EF35B5AB-A45B-C3CE-7EB5-1FE4436E6DA3}"/>
              </a:ext>
            </a:extLst>
          </p:cNvPr>
          <p:cNvSpPr txBox="1"/>
          <p:nvPr/>
        </p:nvSpPr>
        <p:spPr>
          <a:xfrm>
            <a:off x="0" y="3104213"/>
            <a:ext cx="12192000" cy="1015663"/>
          </a:xfrm>
          <a:prstGeom prst="rect">
            <a:avLst/>
          </a:prstGeom>
          <a:noFill/>
        </p:spPr>
        <p:txBody>
          <a:bodyPr wrap="square" rtlCol="0">
            <a:spAutoFit/>
          </a:bodyPr>
          <a:lstStyle/>
          <a:p>
            <a:pPr marL="0" marR="0" algn="ctr"/>
            <a:r>
              <a:rPr lang="en-US" sz="3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Responding to Individuals with Disabilities and </a:t>
            </a:r>
          </a:p>
          <a:p>
            <a:pPr marL="0" marR="0" algn="ctr"/>
            <a:r>
              <a:rPr lang="en-US" sz="3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Access and Functional Needs During Active Shooter Events</a:t>
            </a:r>
          </a:p>
        </p:txBody>
      </p:sp>
      <p:pic>
        <p:nvPicPr>
          <p:cNvPr id="8" name="Picture 7" descr="A logo of a state&#10;&#10;Description automatically generated">
            <a:extLst>
              <a:ext uri="{FF2B5EF4-FFF2-40B4-BE49-F238E27FC236}">
                <a16:creationId xmlns:a16="http://schemas.microsoft.com/office/drawing/2014/main" xmlns="" id="{2C234F1B-14E2-6546-3BDA-D880E1F5A2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961" y="396224"/>
            <a:ext cx="1916373" cy="1916373"/>
          </a:xfrm>
          <a:prstGeom prst="rect">
            <a:avLst/>
          </a:prstGeom>
        </p:spPr>
      </p:pic>
    </p:spTree>
    <p:extLst>
      <p:ext uri="{BB962C8B-B14F-4D97-AF65-F5344CB8AC3E}">
        <p14:creationId xmlns:p14="http://schemas.microsoft.com/office/powerpoint/2010/main" val="2319943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EFB593-FDD6-6B1F-2B36-549F45D5F072}"/>
              </a:ext>
            </a:extLst>
          </p:cNvPr>
          <p:cNvSpPr txBox="1">
            <a:spLocks/>
          </p:cNvSpPr>
          <p:nvPr/>
        </p:nvSpPr>
        <p:spPr>
          <a:xfrm>
            <a:off x="889233" y="329682"/>
            <a:ext cx="10620462" cy="6651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002060"/>
                </a:solidFill>
                <a:latin typeface="Arial" panose="020B0604020202020204" pitchFamily="34" charset="0"/>
                <a:cs typeface="Arial" panose="020B0604020202020204" pitchFamily="34" charset="0"/>
              </a:rPr>
              <a:t>DAFN &amp; CMIST</a:t>
            </a:r>
            <a:endParaRPr lang="en-US" b="1"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AFCF3AD-A196-65B8-368D-AB907BDBCA68}"/>
              </a:ext>
            </a:extLst>
          </p:cNvPr>
          <p:cNvSpPr txBox="1"/>
          <p:nvPr/>
        </p:nvSpPr>
        <p:spPr>
          <a:xfrm>
            <a:off x="427840" y="1702125"/>
            <a:ext cx="11325136" cy="4826193"/>
          </a:xfrm>
          <a:prstGeom prst="rect">
            <a:avLst/>
          </a:prstGeom>
          <a:noFill/>
        </p:spPr>
        <p:txBody>
          <a:bodyPr wrap="square">
            <a:spAutoFit/>
          </a:bodyPr>
          <a:lstStyle/>
          <a:p>
            <a:pPr>
              <a:lnSpc>
                <a:spcPct val="120000"/>
              </a:lnSpc>
            </a:pPr>
            <a:r>
              <a:rPr lang="en-US" sz="2000" b="1" dirty="0">
                <a:latin typeface="Arial" panose="020B0604020202020204" pitchFamily="34" charset="0"/>
                <a:cs typeface="Arial" panose="020B0604020202020204" pitchFamily="34" charset="0"/>
              </a:rPr>
              <a:t>Independence</a:t>
            </a:r>
            <a:r>
              <a:rPr lang="en-US" sz="2000" dirty="0">
                <a:latin typeface="Arial" panose="020B0604020202020204" pitchFamily="34" charset="0"/>
                <a:cs typeface="Arial" panose="020B0604020202020204" pitchFamily="34" charset="0"/>
              </a:rPr>
              <a:t> - </a:t>
            </a:r>
            <a:r>
              <a:rPr lang="en-US" sz="1800" dirty="0">
                <a:latin typeface="Arial" panose="020B0604020202020204" pitchFamily="34" charset="0"/>
                <a:cs typeface="Arial" panose="020B0604020202020204" pitchFamily="34" charset="0"/>
              </a:rPr>
              <a:t>Individuals requiring support to be independent in daily activities may lose this support during an emergency or a disaster. This support may include supplies, durable medical equipment, and attendants or caregivers. </a:t>
            </a:r>
          </a:p>
          <a:p>
            <a:pPr>
              <a:lnSpc>
                <a:spcPct val="120000"/>
              </a:lnSpc>
            </a:pPr>
            <a:endParaRPr lang="en-US" sz="1800" dirty="0">
              <a:latin typeface="Arial" panose="020B0604020202020204" pitchFamily="34" charset="0"/>
              <a:cs typeface="Arial" panose="020B0604020202020204" pitchFamily="34" charset="0"/>
            </a:endParaRPr>
          </a:p>
          <a:p>
            <a:pPr>
              <a:lnSpc>
                <a:spcPct val="120000"/>
              </a:lnSpc>
            </a:pPr>
            <a:r>
              <a:rPr lang="en-US" sz="2000" b="1" dirty="0">
                <a:latin typeface="Arial" panose="020B0604020202020204" pitchFamily="34" charset="0"/>
                <a:cs typeface="Arial" panose="020B0604020202020204" pitchFamily="34" charset="0"/>
              </a:rPr>
              <a:t>Support, Safety and Self-determination</a:t>
            </a:r>
            <a:r>
              <a:rPr lang="en-US" sz="20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Before, during, and after an emergency, individuals may lose the support of caregivers, family, or friends and/or may be unable to cope in a new environment (particularly if they have autism, dementia, Alzheimer’s or psychiatric conditions, such as schizophrenia or intense anxiety). If separated from their caregivers, young children may be unable to identify themselves; and when in danger, they may lack the cognitive ability to assess the situation and react appropriately. </a:t>
            </a:r>
          </a:p>
          <a:p>
            <a:pPr>
              <a:lnSpc>
                <a:spcPct val="120000"/>
              </a:lnSpc>
            </a:pPr>
            <a:endParaRPr lang="en-US" sz="1800" dirty="0">
              <a:latin typeface="Arial" panose="020B0604020202020204" pitchFamily="34" charset="0"/>
              <a:cs typeface="Arial" panose="020B0604020202020204" pitchFamily="34" charset="0"/>
            </a:endParaRPr>
          </a:p>
          <a:p>
            <a:pPr>
              <a:lnSpc>
                <a:spcPct val="120000"/>
              </a:lnSpc>
            </a:pPr>
            <a:r>
              <a:rPr lang="en-US" sz="2000" b="1" dirty="0">
                <a:latin typeface="Arial" panose="020B0604020202020204" pitchFamily="34" charset="0"/>
                <a:cs typeface="Arial" panose="020B0604020202020204" pitchFamily="34" charset="0"/>
              </a:rPr>
              <a:t>Transportation</a:t>
            </a:r>
            <a:r>
              <a:rPr lang="en-US" sz="2000" dirty="0">
                <a:latin typeface="Arial" panose="020B0604020202020204" pitchFamily="34" charset="0"/>
                <a:cs typeface="Arial" panose="020B0604020202020204" pitchFamily="34" charset="0"/>
              </a:rPr>
              <a:t> - </a:t>
            </a:r>
            <a:r>
              <a:rPr lang="en-US" sz="1800" dirty="0">
                <a:latin typeface="Arial" panose="020B0604020202020204" pitchFamily="34" charset="0"/>
                <a:cs typeface="Arial" panose="020B0604020202020204" pitchFamily="34" charset="0"/>
              </a:rPr>
              <a:t>Individuals who cannot drive or who do not have a vehicle may require transportation support for successful evacuation. This support may include accessible vehicles (e.g., vehicles that are lift-equipped or suitable for transporting individuals who use oxygen) or information about how and where to access mass transportation during an evacuation. </a:t>
            </a:r>
          </a:p>
        </p:txBody>
      </p:sp>
    </p:spTree>
    <p:extLst>
      <p:ext uri="{BB962C8B-B14F-4D97-AF65-F5344CB8AC3E}">
        <p14:creationId xmlns:p14="http://schemas.microsoft.com/office/powerpoint/2010/main" val="382585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643205-E087-685F-B332-376FAF6416C0}"/>
              </a:ext>
            </a:extLst>
          </p:cNvPr>
          <p:cNvSpPr>
            <a:spLocks noGrp="1"/>
          </p:cNvSpPr>
          <p:nvPr>
            <p:ph type="title"/>
          </p:nvPr>
        </p:nvSpPr>
        <p:spPr>
          <a:xfrm>
            <a:off x="838200" y="365126"/>
            <a:ext cx="10515600" cy="993892"/>
          </a:xfrm>
        </p:spPr>
        <p:txBody>
          <a:bodyPr/>
          <a:lstStyle/>
          <a:p>
            <a:pPr algn="ctr"/>
            <a:r>
              <a:rPr lang="en-US" b="1" dirty="0">
                <a:solidFill>
                  <a:srgbClr val="002060"/>
                </a:solidFill>
                <a:latin typeface="Arial" panose="020B0604020202020204" pitchFamily="34" charset="0"/>
                <a:cs typeface="Arial" panose="020B0604020202020204" pitchFamily="34" charset="0"/>
              </a:rPr>
              <a:t>DAFN Active Shooter Video</a:t>
            </a:r>
          </a:p>
        </p:txBody>
      </p:sp>
      <p:sp>
        <p:nvSpPr>
          <p:cNvPr id="3" name="Content Placeholder 2">
            <a:extLst>
              <a:ext uri="{FF2B5EF4-FFF2-40B4-BE49-F238E27FC236}">
                <a16:creationId xmlns:a16="http://schemas.microsoft.com/office/drawing/2014/main" xmlns="" id="{AA1263F6-AE33-617A-AD4D-59444FA81C27}"/>
              </a:ext>
            </a:extLst>
          </p:cNvPr>
          <p:cNvSpPr>
            <a:spLocks noGrp="1"/>
          </p:cNvSpPr>
          <p:nvPr>
            <p:ph idx="1"/>
          </p:nvPr>
        </p:nvSpPr>
        <p:spPr>
          <a:xfrm>
            <a:off x="838200" y="2509837"/>
            <a:ext cx="6820949" cy="3299538"/>
          </a:xfrm>
        </p:spPr>
        <p:txBody>
          <a:bodyPr>
            <a:normAutofit lnSpcReduction="10000"/>
          </a:bodyPr>
          <a:lstStyle/>
          <a:p>
            <a:pPr marL="0" indent="0">
              <a:buNone/>
            </a:pPr>
            <a:r>
              <a:rPr lang="en-US" sz="2800" kern="100" dirty="0">
                <a:effectLst/>
                <a:latin typeface="Arial" panose="020B0604020202020204" pitchFamily="34" charset="0"/>
                <a:ea typeface="Aptos" panose="020B0004020202020204" pitchFamily="34" charset="0"/>
                <a:cs typeface="Arial" panose="020B0604020202020204" pitchFamily="34" charset="0"/>
              </a:rPr>
              <a:t>This video was created by Union County several years ago. It provides an overview of how to respond to an active shooter situation involving people with DAFN. </a:t>
            </a:r>
          </a:p>
          <a:p>
            <a:pPr marL="0" indent="0">
              <a:buNone/>
            </a:pPr>
            <a:endParaRPr lang="en-US" dirty="0">
              <a:hlinkClick r:id="rId2"/>
            </a:endParaRPr>
          </a:p>
          <a:p>
            <a:pPr marL="0" indent="0">
              <a:buNone/>
            </a:pPr>
            <a:r>
              <a:rPr lang="en-US" dirty="0">
                <a:hlinkClick r:id="rId2"/>
              </a:rPr>
              <a:t>Active Shooter Prep v4 final w:captions:New Title.mp4 - Google Drive</a:t>
            </a:r>
            <a:endParaRPr lang="en-US" dirty="0"/>
          </a:p>
        </p:txBody>
      </p:sp>
      <p:pic>
        <p:nvPicPr>
          <p:cNvPr id="5" name="Picture 4" descr="A person standing in a room with a door&#10;&#10;Description automatically generated">
            <a:extLst>
              <a:ext uri="{FF2B5EF4-FFF2-40B4-BE49-F238E27FC236}">
                <a16:creationId xmlns:a16="http://schemas.microsoft.com/office/drawing/2014/main" xmlns="" id="{65C8F91C-4C7A-E871-0D87-14A9C9F046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335"/>
          <a:stretch/>
        </p:blipFill>
        <p:spPr>
          <a:xfrm rot="5400000">
            <a:off x="8337823" y="2412268"/>
            <a:ext cx="3602466" cy="2980013"/>
          </a:xfrm>
          <a:prstGeom prst="rect">
            <a:avLst/>
          </a:prstGeom>
        </p:spPr>
      </p:pic>
    </p:spTree>
    <p:extLst>
      <p:ext uri="{BB962C8B-B14F-4D97-AF65-F5344CB8AC3E}">
        <p14:creationId xmlns:p14="http://schemas.microsoft.com/office/powerpoint/2010/main" val="158480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6D565-21A4-B4DB-8209-5033E79BB6E7}"/>
              </a:ext>
            </a:extLst>
          </p:cNvPr>
          <p:cNvSpPr>
            <a:spLocks noGrp="1"/>
          </p:cNvSpPr>
          <p:nvPr>
            <p:ph type="title"/>
          </p:nvPr>
        </p:nvSpPr>
        <p:spPr>
          <a:xfrm>
            <a:off x="838200" y="266074"/>
            <a:ext cx="10515600" cy="1003481"/>
          </a:xfrm>
        </p:spPr>
        <p:txBody>
          <a:bodyPr/>
          <a:lstStyle/>
          <a:p>
            <a:pPr algn="ctr"/>
            <a:r>
              <a:rPr lang="en-US" b="1" dirty="0">
                <a:solidFill>
                  <a:srgbClr val="002060"/>
                </a:solidFill>
                <a:latin typeface="Arial" panose="020B0604020202020204" pitchFamily="34" charset="0"/>
                <a:cs typeface="Arial" panose="020B0604020202020204" pitchFamily="34" charset="0"/>
              </a:rPr>
              <a:t>Areas to Consider in Plans</a:t>
            </a:r>
          </a:p>
        </p:txBody>
      </p:sp>
      <p:sp>
        <p:nvSpPr>
          <p:cNvPr id="3" name="Content Placeholder 2">
            <a:extLst>
              <a:ext uri="{FF2B5EF4-FFF2-40B4-BE49-F238E27FC236}">
                <a16:creationId xmlns:a16="http://schemas.microsoft.com/office/drawing/2014/main" xmlns="" id="{6ADF72FB-E78D-FA31-2970-9DF3B2F1C56D}"/>
              </a:ext>
            </a:extLst>
          </p:cNvPr>
          <p:cNvSpPr>
            <a:spLocks noGrp="1"/>
          </p:cNvSpPr>
          <p:nvPr>
            <p:ph idx="1"/>
          </p:nvPr>
        </p:nvSpPr>
        <p:spPr>
          <a:xfrm>
            <a:off x="838200" y="1906627"/>
            <a:ext cx="3658299" cy="4351338"/>
          </a:xfrm>
        </p:spPr>
        <p:txBody>
          <a:bodyPr>
            <a:normAutofit lnSpcReduction="10000"/>
          </a:bodyPr>
          <a:lstStyle/>
          <a:p>
            <a:r>
              <a:rPr lang="en-US" dirty="0">
                <a:latin typeface="Arial" panose="020B0604020202020204" pitchFamily="34" charset="0"/>
                <a:cs typeface="Arial" panose="020B0604020202020204" pitchFamily="34" charset="0"/>
              </a:rPr>
              <a:t>Schools</a:t>
            </a:r>
          </a:p>
          <a:p>
            <a:r>
              <a:rPr lang="en-US" dirty="0">
                <a:latin typeface="Arial" panose="020B0604020202020204" pitchFamily="34" charset="0"/>
                <a:cs typeface="Arial" panose="020B0604020202020204" pitchFamily="34" charset="0"/>
              </a:rPr>
              <a:t>Malls</a:t>
            </a:r>
          </a:p>
          <a:p>
            <a:r>
              <a:rPr lang="en-US" dirty="0">
                <a:latin typeface="Arial" panose="020B0604020202020204" pitchFamily="34" charset="0"/>
                <a:cs typeface="Arial" panose="020B0604020202020204" pitchFamily="34" charset="0"/>
              </a:rPr>
              <a:t>Hospitals</a:t>
            </a:r>
          </a:p>
          <a:p>
            <a:r>
              <a:rPr lang="en-US" dirty="0">
                <a:latin typeface="Arial" panose="020B0604020202020204" pitchFamily="34" charset="0"/>
                <a:cs typeface="Arial" panose="020B0604020202020204" pitchFamily="34" charset="0"/>
              </a:rPr>
              <a:t>Medical facilities</a:t>
            </a:r>
          </a:p>
          <a:p>
            <a:r>
              <a:rPr lang="en-US" dirty="0">
                <a:latin typeface="Arial" panose="020B0604020202020204" pitchFamily="34" charset="0"/>
                <a:cs typeface="Arial" panose="020B0604020202020204" pitchFamily="34" charset="0"/>
              </a:rPr>
              <a:t>Grocery stores</a:t>
            </a:r>
          </a:p>
          <a:p>
            <a:r>
              <a:rPr lang="en-US" dirty="0">
                <a:latin typeface="Arial" panose="020B0604020202020204" pitchFamily="34" charset="0"/>
                <a:cs typeface="Arial" panose="020B0604020202020204" pitchFamily="34" charset="0"/>
              </a:rPr>
              <a:t>Arenas</a:t>
            </a:r>
          </a:p>
          <a:p>
            <a:r>
              <a:rPr lang="en-US" dirty="0">
                <a:latin typeface="Arial" panose="020B0604020202020204" pitchFamily="34" charset="0"/>
                <a:cs typeface="Arial" panose="020B0604020202020204" pitchFamily="34" charset="0"/>
              </a:rPr>
              <a:t>Amusement parks</a:t>
            </a:r>
          </a:p>
          <a:p>
            <a:r>
              <a:rPr lang="en-US" dirty="0">
                <a:latin typeface="Arial" panose="020B0604020202020204" pitchFamily="34" charset="0"/>
                <a:cs typeface="Arial" panose="020B0604020202020204" pitchFamily="34" charset="0"/>
              </a:rPr>
              <a:t>Concert halls</a:t>
            </a:r>
          </a:p>
          <a:p>
            <a:r>
              <a:rPr lang="en-US" dirty="0">
                <a:latin typeface="Arial" panose="020B0604020202020204" pitchFamily="34" charset="0"/>
                <a:cs typeface="Arial" panose="020B0604020202020204" pitchFamily="34" charset="0"/>
              </a:rPr>
              <a:t>Community events</a:t>
            </a:r>
          </a:p>
          <a:p>
            <a:endParaRPr lang="en-US" dirty="0"/>
          </a:p>
        </p:txBody>
      </p:sp>
      <p:pic>
        <p:nvPicPr>
          <p:cNvPr id="1028" name="Picture 4" descr="Las Vegas shooting: North Jersey residents worry about family, friends">
            <a:extLst>
              <a:ext uri="{FF2B5EF4-FFF2-40B4-BE49-F238E27FC236}">
                <a16:creationId xmlns:a16="http://schemas.microsoft.com/office/drawing/2014/main" xmlns="" id="{44B73227-4E69-255C-1F59-9DBAD2AFE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7060" y="2146324"/>
            <a:ext cx="5039629" cy="28484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BA9C4A1C-C149-6591-8892-8B490E1DD5F3}"/>
              </a:ext>
            </a:extLst>
          </p:cNvPr>
          <p:cNvSpPr txBox="1"/>
          <p:nvPr/>
        </p:nvSpPr>
        <p:spPr>
          <a:xfrm>
            <a:off x="5941558" y="5150840"/>
            <a:ext cx="5190632" cy="338554"/>
          </a:xfrm>
          <a:prstGeom prst="rect">
            <a:avLst/>
          </a:prstGeom>
          <a:noFill/>
        </p:spPr>
        <p:txBody>
          <a:bodyPr wrap="square" rtlCol="0">
            <a:spAutoFit/>
          </a:bodyPr>
          <a:lstStyle/>
          <a:p>
            <a:pPr algn="ctr"/>
            <a:r>
              <a:rPr lang="en-US" sz="1600" b="0" i="0" dirty="0">
                <a:solidFill>
                  <a:srgbClr val="000000"/>
                </a:solidFill>
                <a:effectLst/>
                <a:latin typeface="Arial" panose="020B0604020202020204" pitchFamily="34" charset="0"/>
                <a:cs typeface="Arial" panose="020B0604020202020204" pitchFamily="34" charset="0"/>
              </a:rPr>
              <a:t>Shooting at the Route 91 Harvest Festival in Las Vegas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769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037A4-E75A-8F60-4742-FF0F4A3651FB}"/>
              </a:ext>
            </a:extLst>
          </p:cNvPr>
          <p:cNvSpPr>
            <a:spLocks noGrp="1"/>
          </p:cNvSpPr>
          <p:nvPr>
            <p:ph type="title"/>
          </p:nvPr>
        </p:nvSpPr>
        <p:spPr>
          <a:xfrm>
            <a:off x="838200" y="239290"/>
            <a:ext cx="10515600" cy="1002281"/>
          </a:xfrm>
        </p:spPr>
        <p:txBody>
          <a:bodyPr>
            <a:normAutofit/>
          </a:bodyPr>
          <a:lstStyle/>
          <a:p>
            <a:pPr algn="ctr"/>
            <a:r>
              <a:rPr lang="en-US" sz="4000" b="1" dirty="0">
                <a:solidFill>
                  <a:srgbClr val="002060"/>
                </a:solidFill>
                <a:latin typeface="Arial" panose="020B0604020202020204" pitchFamily="34" charset="0"/>
                <a:cs typeface="Arial" panose="020B0604020202020204" pitchFamily="34" charset="0"/>
              </a:rPr>
              <a:t>Types of Disabilities and How to Respond</a:t>
            </a:r>
          </a:p>
        </p:txBody>
      </p:sp>
      <p:sp>
        <p:nvSpPr>
          <p:cNvPr id="3" name="Content Placeholder 2">
            <a:extLst>
              <a:ext uri="{FF2B5EF4-FFF2-40B4-BE49-F238E27FC236}">
                <a16:creationId xmlns:a16="http://schemas.microsoft.com/office/drawing/2014/main" xmlns="" id="{76A92CB2-B164-4200-7506-F15C901B1A18}"/>
              </a:ext>
            </a:extLst>
          </p:cNvPr>
          <p:cNvSpPr>
            <a:spLocks noGrp="1"/>
          </p:cNvSpPr>
          <p:nvPr>
            <p:ph idx="1"/>
          </p:nvPr>
        </p:nvSpPr>
        <p:spPr>
          <a:xfrm>
            <a:off x="638161" y="3029522"/>
            <a:ext cx="7522538" cy="3338615"/>
          </a:xfrm>
        </p:spPr>
        <p:txBody>
          <a:bodyPr>
            <a:normAutofit/>
          </a:bodyPr>
          <a:lstStyle/>
          <a:p>
            <a:pPr marL="0" indent="0">
              <a:lnSpc>
                <a:spcPct val="110000"/>
              </a:lnSpc>
              <a:buNone/>
            </a:pPr>
            <a:r>
              <a:rPr lang="en-US" sz="2800" kern="100" dirty="0">
                <a:effectLst/>
                <a:latin typeface="Arial" panose="020B0604020202020204" pitchFamily="34" charset="0"/>
                <a:ea typeface="Aptos" panose="020B0004020202020204" pitchFamily="34" charset="0"/>
                <a:cs typeface="Arial" panose="020B0604020202020204" pitchFamily="34" charset="0"/>
              </a:rPr>
              <a:t>There is no right or wrong way to respond</a:t>
            </a:r>
            <a:r>
              <a:rPr lang="en-US" kern="100" dirty="0">
                <a:latin typeface="Arial" panose="020B0604020202020204" pitchFamily="34" charset="0"/>
                <a:ea typeface="Aptos" panose="020B0004020202020204" pitchFamily="34" charset="0"/>
                <a:cs typeface="Arial" panose="020B0604020202020204" pitchFamily="34" charset="0"/>
              </a:rPr>
              <a:t>! Use your best judgement. </a:t>
            </a:r>
            <a:r>
              <a:rPr lang="en-US" sz="2800" kern="100" dirty="0">
                <a:effectLst/>
                <a:latin typeface="Arial" panose="020B0604020202020204" pitchFamily="34" charset="0"/>
                <a:ea typeface="Times New Roman" panose="02020603050405020304" pitchFamily="18" charset="0"/>
                <a:cs typeface="Arial" panose="020B0604020202020204" pitchFamily="34" charset="0"/>
              </a:rPr>
              <a:t>The following slides offer tips on how be</a:t>
            </a:r>
            <a:r>
              <a:rPr lang="en-US" kern="100" dirty="0">
                <a:latin typeface="Arial" panose="020B0604020202020204" pitchFamily="34" charset="0"/>
                <a:ea typeface="Times New Roman" panose="02020603050405020304" pitchFamily="18" charset="0"/>
                <a:cs typeface="Arial" panose="020B0604020202020204" pitchFamily="34" charset="0"/>
              </a:rPr>
              <a:t>st to assist people with various disabilities and access and functional needs during active shooter incidents. </a:t>
            </a:r>
          </a:p>
          <a:p>
            <a:pPr>
              <a:lnSpc>
                <a:spcPct val="110000"/>
              </a:lnSpc>
            </a:pPr>
            <a:endParaRPr lang="en-US" dirty="0"/>
          </a:p>
        </p:txBody>
      </p:sp>
      <p:pic>
        <p:nvPicPr>
          <p:cNvPr id="4" name="Picture 3">
            <a:extLst>
              <a:ext uri="{FF2B5EF4-FFF2-40B4-BE49-F238E27FC236}">
                <a16:creationId xmlns:a16="http://schemas.microsoft.com/office/drawing/2014/main" xmlns="" id="{AE0A2AA4-FBEA-10A3-008C-968A506E4FFA}"/>
              </a:ext>
            </a:extLst>
          </p:cNvPr>
          <p:cNvPicPr>
            <a:picLocks noChangeAspect="1"/>
          </p:cNvPicPr>
          <p:nvPr/>
        </p:nvPicPr>
        <p:blipFill>
          <a:blip r:embed="rId2"/>
          <a:stretch>
            <a:fillRect/>
          </a:stretch>
        </p:blipFill>
        <p:spPr>
          <a:xfrm>
            <a:off x="8658037" y="2337661"/>
            <a:ext cx="2962913" cy="3950550"/>
          </a:xfrm>
          <a:prstGeom prst="rect">
            <a:avLst/>
          </a:prstGeom>
        </p:spPr>
      </p:pic>
    </p:spTree>
    <p:extLst>
      <p:ext uri="{BB962C8B-B14F-4D97-AF65-F5344CB8AC3E}">
        <p14:creationId xmlns:p14="http://schemas.microsoft.com/office/powerpoint/2010/main" val="1722096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57FE14-48AC-0701-E337-85ECDF2634A3}"/>
              </a:ext>
            </a:extLst>
          </p:cNvPr>
          <p:cNvSpPr>
            <a:spLocks noGrp="1"/>
          </p:cNvSpPr>
          <p:nvPr>
            <p:ph type="title"/>
          </p:nvPr>
        </p:nvSpPr>
        <p:spPr>
          <a:xfrm>
            <a:off x="838200" y="365126"/>
            <a:ext cx="10515600" cy="960336"/>
          </a:xfrm>
        </p:spPr>
        <p:txBody>
          <a:bodyPr>
            <a:normAutofit/>
          </a:bodyPr>
          <a:lstStyle/>
          <a:p>
            <a:r>
              <a:rPr lang="en-US" sz="4000" b="1" dirty="0">
                <a:solidFill>
                  <a:srgbClr val="002060"/>
                </a:solidFill>
                <a:latin typeface="Arial" panose="020B0604020202020204" pitchFamily="34" charset="0"/>
                <a:cs typeface="Arial" panose="020B0604020202020204" pitchFamily="34" charset="0"/>
              </a:rPr>
              <a:t>Types of Disabilities and How to Respond</a:t>
            </a:r>
            <a:endParaRPr lang="en-US" sz="4000" dirty="0"/>
          </a:p>
        </p:txBody>
      </p:sp>
      <p:sp>
        <p:nvSpPr>
          <p:cNvPr id="3" name="Content Placeholder 2">
            <a:extLst>
              <a:ext uri="{FF2B5EF4-FFF2-40B4-BE49-F238E27FC236}">
                <a16:creationId xmlns:a16="http://schemas.microsoft.com/office/drawing/2014/main" xmlns="" id="{E3BF79EB-23C9-7532-4827-0139F938A27F}"/>
              </a:ext>
            </a:extLst>
          </p:cNvPr>
          <p:cNvSpPr>
            <a:spLocks noGrp="1"/>
          </p:cNvSpPr>
          <p:nvPr>
            <p:ph idx="1"/>
          </p:nvPr>
        </p:nvSpPr>
        <p:spPr>
          <a:xfrm>
            <a:off x="612396" y="3011648"/>
            <a:ext cx="10939244" cy="3363985"/>
          </a:xfrm>
        </p:spPr>
        <p:txBody>
          <a:bodyPr>
            <a:normAutofit lnSpcReduction="10000"/>
          </a:bodyPr>
          <a:lstStyle/>
          <a:p>
            <a:pPr marL="0" indent="0">
              <a:buNone/>
            </a:pPr>
            <a:r>
              <a:rPr lang="en-US" kern="100" dirty="0">
                <a:effectLst/>
                <a:latin typeface="Arial" panose="020B0604020202020204" pitchFamily="34" charset="0"/>
                <a:ea typeface="Times New Roman" panose="02020603050405020304" pitchFamily="18" charset="0"/>
                <a:cs typeface="Arial" panose="020B0604020202020204" pitchFamily="34" charset="0"/>
              </a:rPr>
              <a:t>The following ti</a:t>
            </a:r>
            <a:r>
              <a:rPr lang="en-US" kern="100" dirty="0">
                <a:latin typeface="Arial" panose="020B0604020202020204" pitchFamily="34" charset="0"/>
                <a:ea typeface="Times New Roman" panose="02020603050405020304" pitchFamily="18" charset="0"/>
                <a:cs typeface="Arial" panose="020B0604020202020204" pitchFamily="34" charset="0"/>
              </a:rPr>
              <a:t>ps were provided by Adrienne </a:t>
            </a:r>
            <a:r>
              <a:rPr lang="en-US" kern="100" dirty="0" err="1">
                <a:latin typeface="Arial" panose="020B0604020202020204" pitchFamily="34" charset="0"/>
                <a:ea typeface="Times New Roman" panose="02020603050405020304" pitchFamily="18" charset="0"/>
                <a:cs typeface="Arial" panose="020B0604020202020204" pitchFamily="34" charset="0"/>
              </a:rPr>
              <a:t>Robertiello</a:t>
            </a:r>
            <a:r>
              <a:rPr lang="en-US" kern="100" dirty="0">
                <a:latin typeface="Arial" panose="020B0604020202020204" pitchFamily="34" charset="0"/>
                <a:ea typeface="Times New Roman" panose="02020603050405020304" pitchFamily="18" charset="0"/>
                <a:cs typeface="Arial" panose="020B0604020202020204" pitchFamily="34" charset="0"/>
              </a:rPr>
              <a:t>, Chair of the Union County Core Advisory Group. She is also a member of the group’s DAFN Active Shooter Subcommittee. </a:t>
            </a:r>
          </a:p>
          <a:p>
            <a:pPr marL="0" indent="0">
              <a:buNone/>
            </a:pPr>
            <a:r>
              <a:rPr lang="en-US" kern="100" dirty="0">
                <a:latin typeface="Arial" panose="020B0604020202020204" pitchFamily="34" charset="0"/>
                <a:ea typeface="Times New Roman" panose="02020603050405020304" pitchFamily="18" charset="0"/>
                <a:cs typeface="Arial" panose="020B0604020202020204" pitchFamily="34" charset="0"/>
              </a:rPr>
              <a:t>Ms. </a:t>
            </a:r>
            <a:r>
              <a:rPr lang="en-US" kern="100" dirty="0" err="1">
                <a:latin typeface="Arial" panose="020B0604020202020204" pitchFamily="34" charset="0"/>
                <a:ea typeface="Times New Roman" panose="02020603050405020304" pitchFamily="18" charset="0"/>
                <a:cs typeface="Arial" panose="020B0604020202020204" pitchFamily="34" charset="0"/>
              </a:rPr>
              <a:t>Robertiello</a:t>
            </a:r>
            <a:r>
              <a:rPr lang="en-US" kern="100" dirty="0">
                <a:latin typeface="Arial" panose="020B0604020202020204" pitchFamily="34" charset="0"/>
                <a:ea typeface="Times New Roman" panose="02020603050405020304" pitchFamily="18" charset="0"/>
                <a:cs typeface="Arial" panose="020B0604020202020204" pitchFamily="34" charset="0"/>
              </a:rPr>
              <a:t> has a son who has autism and works as a Specialized Health Care Educator at Children’s Specialized Hospital.</a:t>
            </a:r>
          </a:p>
          <a:p>
            <a:pPr marL="0" indent="0">
              <a:buNone/>
            </a:pPr>
            <a:r>
              <a:rPr lang="en-US" kern="100" dirty="0">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sz="2400" i="1" kern="100" dirty="0">
                <a:latin typeface="Arial" panose="020B0604020202020204" pitchFamily="34" charset="0"/>
                <a:ea typeface="Times New Roman" panose="02020603050405020304" pitchFamily="18" charset="0"/>
                <a:cs typeface="Arial" panose="020B0604020202020204" pitchFamily="34" charset="0"/>
              </a:rPr>
              <a:t>*NJOEM’s AFN Planner also contributed to the following recommendations.</a:t>
            </a:r>
          </a:p>
          <a:p>
            <a:pPr marL="0" indent="0">
              <a:buNone/>
            </a:pPr>
            <a:endParaRPr lang="en-US" dirty="0"/>
          </a:p>
        </p:txBody>
      </p:sp>
    </p:spTree>
    <p:extLst>
      <p:ext uri="{BB962C8B-B14F-4D97-AF65-F5344CB8AC3E}">
        <p14:creationId xmlns:p14="http://schemas.microsoft.com/office/powerpoint/2010/main" val="1790604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07D503-9ED9-DC12-C8E1-73E03B2C6AA9}"/>
              </a:ext>
            </a:extLst>
          </p:cNvPr>
          <p:cNvSpPr>
            <a:spLocks noGrp="1"/>
          </p:cNvSpPr>
          <p:nvPr>
            <p:ph type="title"/>
          </p:nvPr>
        </p:nvSpPr>
        <p:spPr>
          <a:xfrm>
            <a:off x="838200" y="271820"/>
            <a:ext cx="10515600" cy="863990"/>
          </a:xfrm>
        </p:spPr>
        <p:txBody>
          <a:bodyPr/>
          <a:lstStyle/>
          <a:p>
            <a:pPr algn="ctr"/>
            <a:r>
              <a:rPr lang="en-US" b="1" dirty="0">
                <a:solidFill>
                  <a:srgbClr val="002060"/>
                </a:solidFill>
                <a:latin typeface="Arial" panose="020B0604020202020204" pitchFamily="34" charset="0"/>
                <a:cs typeface="Arial" panose="020B0604020202020204" pitchFamily="34" charset="0"/>
              </a:rPr>
              <a:t>Issues to Consider</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A6D0DF28-0282-0994-E854-FC3C0BDBE943}"/>
              </a:ext>
            </a:extLst>
          </p:cNvPr>
          <p:cNvSpPr>
            <a:spLocks noGrp="1"/>
          </p:cNvSpPr>
          <p:nvPr>
            <p:ph idx="1"/>
          </p:nvPr>
        </p:nvSpPr>
        <p:spPr>
          <a:xfrm>
            <a:off x="551986" y="2550254"/>
            <a:ext cx="5890760" cy="3736039"/>
          </a:xfrm>
        </p:spPr>
        <p:txBody>
          <a:bodyPr>
            <a:normAutofit fontScale="92500" lnSpcReduction="10000"/>
          </a:bodyPr>
          <a:lstStyle/>
          <a:p>
            <a:r>
              <a:rPr lang="en-US" dirty="0">
                <a:latin typeface="Arial" panose="020B0604020202020204" pitchFamily="34" charset="0"/>
                <a:cs typeface="Arial" panose="020B0604020202020204" pitchFamily="34" charset="0"/>
              </a:rPr>
              <a:t>Some office doors don’t lock. </a:t>
            </a:r>
          </a:p>
          <a:p>
            <a:r>
              <a:rPr lang="en-US" dirty="0">
                <a:latin typeface="Arial" panose="020B0604020202020204" pitchFamily="34" charset="0"/>
                <a:cs typeface="Arial" panose="020B0604020202020204" pitchFamily="34" charset="0"/>
              </a:rPr>
              <a:t>People may not be able to push a bookshelf in front of a door to secure it.</a:t>
            </a:r>
          </a:p>
          <a:p>
            <a:r>
              <a:rPr lang="en-US" dirty="0">
                <a:latin typeface="Arial" panose="020B0604020202020204" pitchFamily="34" charset="0"/>
                <a:cs typeface="Arial" panose="020B0604020202020204" pitchFamily="34" charset="0"/>
              </a:rPr>
              <a:t>Dialysis issue:  Patients are hooked up to a complex machine for treatment and often forget how to disconnect or simply can’t. Staff have been told to save themselves, which can cause emotional conflict.</a:t>
            </a:r>
          </a:p>
        </p:txBody>
      </p:sp>
      <p:pic>
        <p:nvPicPr>
          <p:cNvPr id="5" name="Picture 4" descr="A person in a hospital bed&#10;&#10;Description automatically generated">
            <a:extLst>
              <a:ext uri="{FF2B5EF4-FFF2-40B4-BE49-F238E27FC236}">
                <a16:creationId xmlns:a16="http://schemas.microsoft.com/office/drawing/2014/main" xmlns="" id="{441B97FD-FE3E-A45C-2065-D7CDC7FDA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0549" y="2894202"/>
            <a:ext cx="4319465" cy="2891162"/>
          </a:xfrm>
          <a:prstGeom prst="rect">
            <a:avLst/>
          </a:prstGeom>
        </p:spPr>
      </p:pic>
    </p:spTree>
    <p:extLst>
      <p:ext uri="{BB962C8B-B14F-4D97-AF65-F5344CB8AC3E}">
        <p14:creationId xmlns:p14="http://schemas.microsoft.com/office/powerpoint/2010/main" val="3967753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45423474-BB51-465E-8154-ACF1ADB7454A}"/>
              </a:ext>
            </a:extLst>
          </p:cNvPr>
          <p:cNvSpPr/>
          <p:nvPr/>
        </p:nvSpPr>
        <p:spPr>
          <a:xfrm>
            <a:off x="336431" y="293298"/>
            <a:ext cx="4019909" cy="871268"/>
          </a:xfrm>
          <a:prstGeom prst="roundRect">
            <a:avLst/>
          </a:prstGeom>
          <a:solidFill>
            <a:srgbClr val="094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Vision Loss or Blind</a:t>
            </a:r>
          </a:p>
        </p:txBody>
      </p:sp>
      <p:pic>
        <p:nvPicPr>
          <p:cNvPr id="2" name="Picture 1">
            <a:extLst>
              <a:ext uri="{FF2B5EF4-FFF2-40B4-BE49-F238E27FC236}">
                <a16:creationId xmlns:a16="http://schemas.microsoft.com/office/drawing/2014/main" xmlns="" id="{F539D830-8FB9-654E-F30A-187D37FCB30F}"/>
              </a:ext>
            </a:extLst>
          </p:cNvPr>
          <p:cNvPicPr>
            <a:picLocks noChangeAspect="1"/>
          </p:cNvPicPr>
          <p:nvPr/>
        </p:nvPicPr>
        <p:blipFill>
          <a:blip r:embed="rId2"/>
          <a:stretch>
            <a:fillRect/>
          </a:stretch>
        </p:blipFill>
        <p:spPr>
          <a:xfrm>
            <a:off x="336431" y="1988908"/>
            <a:ext cx="11455377" cy="3450635"/>
          </a:xfrm>
          <a:prstGeom prst="rect">
            <a:avLst/>
          </a:prstGeom>
        </p:spPr>
      </p:pic>
      <p:pic>
        <p:nvPicPr>
          <p:cNvPr id="4" name="Picture 3" descr="A dog with a leash attached to a person's legs&#10;&#10;Description automatically generated">
            <a:extLst>
              <a:ext uri="{FF2B5EF4-FFF2-40B4-BE49-F238E27FC236}">
                <a16:creationId xmlns:a16="http://schemas.microsoft.com/office/drawing/2014/main" xmlns="" id="{00E176FD-E64A-A6F3-142E-C87A275AD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241" y="293298"/>
            <a:ext cx="2324100" cy="1971675"/>
          </a:xfrm>
          <a:prstGeom prst="rect">
            <a:avLst/>
          </a:prstGeom>
        </p:spPr>
      </p:pic>
    </p:spTree>
    <p:extLst>
      <p:ext uri="{BB962C8B-B14F-4D97-AF65-F5344CB8AC3E}">
        <p14:creationId xmlns:p14="http://schemas.microsoft.com/office/powerpoint/2010/main" val="3181583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0CE1E58A-4E78-4164-87DE-77BA1FF26953}"/>
              </a:ext>
            </a:extLst>
          </p:cNvPr>
          <p:cNvSpPr/>
          <p:nvPr/>
        </p:nvSpPr>
        <p:spPr>
          <a:xfrm>
            <a:off x="336431" y="293298"/>
            <a:ext cx="4019909" cy="871268"/>
          </a:xfrm>
          <a:prstGeom prst="roundRect">
            <a:avLst/>
          </a:prstGeom>
          <a:solidFill>
            <a:srgbClr val="094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Hearing Loss or Deaf</a:t>
            </a:r>
          </a:p>
        </p:txBody>
      </p:sp>
      <p:pic>
        <p:nvPicPr>
          <p:cNvPr id="2" name="Picture 1">
            <a:extLst>
              <a:ext uri="{FF2B5EF4-FFF2-40B4-BE49-F238E27FC236}">
                <a16:creationId xmlns:a16="http://schemas.microsoft.com/office/drawing/2014/main" xmlns="" id="{94B8100B-D367-56C4-074E-7EBED8B6C8F3}"/>
              </a:ext>
            </a:extLst>
          </p:cNvPr>
          <p:cNvPicPr>
            <a:picLocks noChangeAspect="1"/>
          </p:cNvPicPr>
          <p:nvPr/>
        </p:nvPicPr>
        <p:blipFill>
          <a:blip r:embed="rId2"/>
          <a:stretch>
            <a:fillRect/>
          </a:stretch>
        </p:blipFill>
        <p:spPr>
          <a:xfrm>
            <a:off x="468904" y="2401866"/>
            <a:ext cx="11254191" cy="2658086"/>
          </a:xfrm>
          <a:prstGeom prst="rect">
            <a:avLst/>
          </a:prstGeom>
        </p:spPr>
      </p:pic>
      <p:pic>
        <p:nvPicPr>
          <p:cNvPr id="5" name="Picture 4" descr="A group of people sitting around a table&#10;&#10;Description automatically generated">
            <a:extLst>
              <a:ext uri="{FF2B5EF4-FFF2-40B4-BE49-F238E27FC236}">
                <a16:creationId xmlns:a16="http://schemas.microsoft.com/office/drawing/2014/main" xmlns="" id="{42696050-0486-0635-BF15-B50CDE2F83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56" t="1922" r="6982"/>
          <a:stretch/>
        </p:blipFill>
        <p:spPr>
          <a:xfrm>
            <a:off x="7673298" y="293298"/>
            <a:ext cx="4049797" cy="2500236"/>
          </a:xfrm>
          <a:prstGeom prst="rect">
            <a:avLst/>
          </a:prstGeom>
        </p:spPr>
      </p:pic>
    </p:spTree>
    <p:extLst>
      <p:ext uri="{BB962C8B-B14F-4D97-AF65-F5344CB8AC3E}">
        <p14:creationId xmlns:p14="http://schemas.microsoft.com/office/powerpoint/2010/main" val="3097824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0CE1E58A-4E78-4164-87DE-77BA1FF26953}"/>
              </a:ext>
            </a:extLst>
          </p:cNvPr>
          <p:cNvSpPr/>
          <p:nvPr/>
        </p:nvSpPr>
        <p:spPr>
          <a:xfrm>
            <a:off x="336431" y="293298"/>
            <a:ext cx="4261448" cy="871268"/>
          </a:xfrm>
          <a:prstGeom prst="roundRect">
            <a:avLst/>
          </a:prstGeom>
          <a:solidFill>
            <a:srgbClr val="094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Mental Health Conditions</a:t>
            </a:r>
          </a:p>
        </p:txBody>
      </p:sp>
      <p:pic>
        <p:nvPicPr>
          <p:cNvPr id="2" name="Picture 1">
            <a:extLst>
              <a:ext uri="{FF2B5EF4-FFF2-40B4-BE49-F238E27FC236}">
                <a16:creationId xmlns:a16="http://schemas.microsoft.com/office/drawing/2014/main" xmlns="" id="{649C532F-C1DC-0203-01C5-5979199879B9}"/>
              </a:ext>
            </a:extLst>
          </p:cNvPr>
          <p:cNvPicPr>
            <a:picLocks noChangeAspect="1"/>
          </p:cNvPicPr>
          <p:nvPr/>
        </p:nvPicPr>
        <p:blipFill>
          <a:blip r:embed="rId2"/>
          <a:stretch>
            <a:fillRect/>
          </a:stretch>
        </p:blipFill>
        <p:spPr>
          <a:xfrm>
            <a:off x="380504" y="1657958"/>
            <a:ext cx="11430991" cy="3542083"/>
          </a:xfrm>
          <a:prstGeom prst="rect">
            <a:avLst/>
          </a:prstGeom>
        </p:spPr>
      </p:pic>
    </p:spTree>
    <p:extLst>
      <p:ext uri="{BB962C8B-B14F-4D97-AF65-F5344CB8AC3E}">
        <p14:creationId xmlns:p14="http://schemas.microsoft.com/office/powerpoint/2010/main" val="340765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0CE1E58A-4E78-4164-87DE-77BA1FF26953}"/>
              </a:ext>
            </a:extLst>
          </p:cNvPr>
          <p:cNvSpPr/>
          <p:nvPr/>
        </p:nvSpPr>
        <p:spPr>
          <a:xfrm>
            <a:off x="336431" y="293298"/>
            <a:ext cx="4226943" cy="871268"/>
          </a:xfrm>
          <a:prstGeom prst="roundRect">
            <a:avLst/>
          </a:prstGeom>
          <a:solidFill>
            <a:srgbClr val="094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Autism Spectrum Disorder</a:t>
            </a:r>
          </a:p>
        </p:txBody>
      </p:sp>
      <p:pic>
        <p:nvPicPr>
          <p:cNvPr id="1026" name="Picture 2" descr="Autism Infinity Symbol: Understanding Its Meaning and Significance">
            <a:extLst>
              <a:ext uri="{FF2B5EF4-FFF2-40B4-BE49-F238E27FC236}">
                <a16:creationId xmlns:a16="http://schemas.microsoft.com/office/drawing/2014/main" xmlns="" id="{CEF24133-93B4-4930-B5B8-F9D9910C3A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6444" y="198406"/>
            <a:ext cx="2177691" cy="12249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A05B88D9-AFD5-9C4B-40AE-6AA8FD097B6C}"/>
              </a:ext>
            </a:extLst>
          </p:cNvPr>
          <p:cNvSpPr txBox="1"/>
          <p:nvPr/>
        </p:nvSpPr>
        <p:spPr>
          <a:xfrm>
            <a:off x="336431" y="1363159"/>
            <a:ext cx="11637033" cy="4370427"/>
          </a:xfrm>
          <a:prstGeom prst="rect">
            <a:avLst/>
          </a:prstGeom>
        </p:spPr>
        <p:txBody>
          <a:bodyPr wrap="square">
            <a:spAutoFit/>
          </a:bodyPr>
          <a:lstStyle>
            <a:defPPr>
              <a:defRPr lang="en-US"/>
            </a:defPPr>
            <a:lvl1pPr marL="171450" indent="-171450" fontAlgn="base">
              <a:spcAft>
                <a:spcPts val="600"/>
              </a:spcAft>
              <a:buFont typeface="Arial" panose="020B0604020202020204" pitchFamily="34" charset="0"/>
              <a:buChar char="•"/>
              <a:defRPr sz="1400">
                <a:solidFill>
                  <a:srgbClr val="1C1C1C"/>
                </a:solidFill>
                <a:latin typeface="Source Sans Pro"/>
              </a:defRPr>
            </a:lvl1pPr>
          </a:lstStyle>
          <a:p>
            <a:pPr marL="0" marR="0" lvl="0" indent="0" defTabSz="914400" eaLnBrk="1" fontAlgn="base" latinLnBrk="0" hangingPunct="1">
              <a:lnSpc>
                <a:spcPct val="100000"/>
              </a:lnSpc>
              <a:spcBef>
                <a:spcPts val="0"/>
              </a:spcBef>
              <a:spcAft>
                <a:spcPts val="600"/>
              </a:spcAft>
              <a:buClrTx/>
              <a:buSzTx/>
              <a:buFont typeface="Arial" panose="020B0604020202020204" pitchFamily="34" charset="0"/>
              <a:buNone/>
              <a:tabLst/>
              <a:defRPr/>
            </a:pPr>
            <a:r>
              <a:rPr kumimoji="0" lang="en-US" sz="2000" b="0" i="0" u="none" strike="noStrike" kern="0" cap="none" spc="0" normalizeH="0" baseline="0" noProof="0" dirty="0">
                <a:ln>
                  <a:noFill/>
                </a:ln>
                <a:solidFill>
                  <a:srgbClr val="C41624"/>
                </a:solidFill>
                <a:effectLst/>
                <a:uLnTx/>
                <a:uFillTx/>
                <a:latin typeface="Source Sans Pro"/>
              </a:rPr>
              <a:t>Those with autism can be significantly affected due to sensory, communication, and processing differences.</a:t>
            </a:r>
          </a:p>
          <a:p>
            <a:pPr marL="0" marR="0" lvl="0" indent="0" defTabSz="914400" eaLnBrk="1" fontAlgn="base" latinLnBrk="0" hangingPunct="1">
              <a:lnSpc>
                <a:spcPct val="100000"/>
              </a:lnSpc>
              <a:spcBef>
                <a:spcPts val="0"/>
              </a:spcBef>
              <a:spcAft>
                <a:spcPts val="600"/>
              </a:spcAft>
              <a:buClrTx/>
              <a:buSzTx/>
              <a:buFont typeface="Arial" panose="020B0604020202020204" pitchFamily="34" charset="0"/>
              <a:buNone/>
              <a:tabLst/>
              <a:defRPr/>
            </a:pPr>
            <a:endParaRPr kumimoji="0" lang="en-US" sz="900" b="0" i="0" u="none" strike="noStrike" kern="0" cap="none" spc="0" normalizeH="0" baseline="0" noProof="0" dirty="0">
              <a:ln>
                <a:noFill/>
              </a:ln>
              <a:solidFill>
                <a:srgbClr val="1C1C1C"/>
              </a:solidFill>
              <a:effectLst/>
              <a:uLnTx/>
              <a:uFillTx/>
              <a:latin typeface="Source Sans Pro"/>
            </a:endParaRPr>
          </a:p>
          <a:p>
            <a:pPr marL="0" marR="0" lvl="0" indent="0" defTabSz="914400" eaLnBrk="1" fontAlgn="base"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0" cap="none" spc="0" normalizeH="0" baseline="0" noProof="0" dirty="0">
                <a:ln>
                  <a:noFill/>
                </a:ln>
                <a:solidFill>
                  <a:srgbClr val="C41624"/>
                </a:solidFill>
                <a:effectLst/>
                <a:uLnTx/>
                <a:uFillTx/>
                <a:latin typeface="Source Sans Pro"/>
              </a:rPr>
              <a:t>Concerns during an active shooter situation:</a:t>
            </a:r>
          </a:p>
          <a:p>
            <a:pPr marL="171450" marR="0" lvl="0" indent="-171450" defTabSz="91440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1C1C1C"/>
                </a:solidFill>
                <a:effectLst/>
                <a:uLnTx/>
                <a:uFillTx/>
                <a:latin typeface="Source Sans Pro"/>
              </a:rPr>
              <a:t>Sensitivity to loud noises, bright lights, unfamiliar environments and expectations can lead to sensory overload and distress</a:t>
            </a:r>
          </a:p>
          <a:p>
            <a:pPr marL="171450" marR="0" lvl="0" indent="-171450" defTabSz="91440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1C1C1C"/>
                </a:solidFill>
                <a:effectLst/>
                <a:uLnTx/>
                <a:uFillTx/>
                <a:latin typeface="Source Sans Pro"/>
              </a:rPr>
              <a:t>May have difficulty understanding and reacting to rapidly changing activity; may experience anxiety from changes in routine or environment and urgency of the scenario</a:t>
            </a:r>
          </a:p>
          <a:p>
            <a:pPr marL="171450" marR="0" lvl="0" indent="-171450" defTabSz="91440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1C1C1C"/>
                </a:solidFill>
                <a:effectLst/>
                <a:uLnTx/>
                <a:uFillTx/>
                <a:latin typeface="Source Sans Pro"/>
              </a:rPr>
              <a:t>May be more vulnerable to manipulation of active shooters</a:t>
            </a:r>
          </a:p>
          <a:p>
            <a:pPr marL="171450" marR="0" lvl="0" indent="-171450" defTabSz="91440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1C1C1C"/>
                </a:solidFill>
                <a:effectLst/>
                <a:uLnTx/>
                <a:uFillTx/>
                <a:latin typeface="Source Sans Pro"/>
              </a:rPr>
              <a:t>May not be able to comprehend the seriousness of the situation</a:t>
            </a:r>
          </a:p>
          <a:p>
            <a:pPr marL="171450" marR="0" lvl="0" indent="-171450" defTabSz="91440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1C1C1C"/>
                </a:solidFill>
                <a:effectLst/>
                <a:uLnTx/>
                <a:uFillTx/>
                <a:latin typeface="Source Sans Pro"/>
              </a:rPr>
              <a:t>May have limited receptive and/or expressive verbal communication or may communicate in alternate methods </a:t>
            </a:r>
          </a:p>
          <a:p>
            <a:pPr marL="171450" marR="0" lvl="0" indent="-171450" defTabSz="914400" eaLnBrk="1" fontAlgn="base" latinLnBrk="0" hangingPunct="1">
              <a:lnSpc>
                <a:spcPct val="100000"/>
              </a:lnSpc>
              <a:spcBef>
                <a:spcPts val="0"/>
              </a:spcBef>
              <a:spcAft>
                <a:spcPts val="1200"/>
              </a:spcAft>
              <a:buClrTx/>
              <a:buSzTx/>
              <a:buFont typeface="Arial" panose="020B0604020202020204" pitchFamily="34" charset="0"/>
              <a:buChar char="•"/>
              <a:tabLst/>
              <a:defRPr/>
            </a:pPr>
            <a:r>
              <a:rPr lang="en-US" sz="1600" kern="0" dirty="0"/>
              <a:t>M</a:t>
            </a:r>
            <a:r>
              <a:rPr kumimoji="0" lang="en-US" sz="1600" b="0" i="0" u="none" strike="noStrike" kern="0" cap="none" spc="0" normalizeH="0" baseline="0" noProof="0" dirty="0">
                <a:ln>
                  <a:noFill/>
                </a:ln>
                <a:solidFill>
                  <a:srgbClr val="1C1C1C"/>
                </a:solidFill>
                <a:effectLst/>
                <a:uLnTx/>
                <a:uFillTx/>
                <a:latin typeface="Source Sans Pro"/>
              </a:rPr>
              <a:t>ay not be able to express needs or understand instructions, particularly those that are complex</a:t>
            </a:r>
          </a:p>
          <a:p>
            <a:pPr marL="171450" marR="0" lvl="0" indent="-171450" defTabSz="91440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1C1C1C"/>
                </a:solidFill>
                <a:effectLst/>
                <a:uLnTx/>
                <a:uFillTx/>
                <a:latin typeface="Source Sans Pro"/>
              </a:rPr>
              <a:t>May be mistaken for the active shooter due to certain behaviors or not responding appropriately</a:t>
            </a:r>
          </a:p>
          <a:p>
            <a:pPr marL="171450" marR="0" lvl="0" indent="-171450" defTabSz="91440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1C1C1C"/>
                </a:solidFill>
                <a:effectLst/>
                <a:uLnTx/>
                <a:uFillTx/>
                <a:latin typeface="Source Sans Pro"/>
              </a:rPr>
              <a:t>May elope or wander due to distress, confusion, or anxiety; may try to escape without recognizing the dangers</a:t>
            </a:r>
          </a:p>
        </p:txBody>
      </p:sp>
    </p:spTree>
    <p:extLst>
      <p:ext uri="{BB962C8B-B14F-4D97-AF65-F5344CB8AC3E}">
        <p14:creationId xmlns:p14="http://schemas.microsoft.com/office/powerpoint/2010/main" val="9414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F732B9-D9D2-4466-1043-AFACFBEF99E0}"/>
              </a:ext>
            </a:extLst>
          </p:cNvPr>
          <p:cNvSpPr>
            <a:spLocks noGrp="1"/>
          </p:cNvSpPr>
          <p:nvPr>
            <p:ph type="title"/>
          </p:nvPr>
        </p:nvSpPr>
        <p:spPr>
          <a:xfrm>
            <a:off x="1268084" y="1115624"/>
            <a:ext cx="6567320" cy="943558"/>
          </a:xfrm>
        </p:spPr>
        <p:txBody>
          <a:bodyPr/>
          <a:lstStyle/>
          <a:p>
            <a:pPr algn="ctr"/>
            <a:r>
              <a:rPr lang="en-US" b="1" dirty="0">
                <a:solidFill>
                  <a:srgbClr val="002060"/>
                </a:solidFill>
                <a:latin typeface="Arial" panose="020B0604020202020204" pitchFamily="34" charset="0"/>
                <a:cs typeface="Arial" panose="020B0604020202020204" pitchFamily="34" charset="0"/>
              </a:rPr>
              <a:t>Workshop Overview</a:t>
            </a:r>
            <a:endParaRPr lang="en-US" dirty="0"/>
          </a:p>
        </p:txBody>
      </p:sp>
      <p:sp>
        <p:nvSpPr>
          <p:cNvPr id="3" name="Content Placeholder 2">
            <a:extLst>
              <a:ext uri="{FF2B5EF4-FFF2-40B4-BE49-F238E27FC236}">
                <a16:creationId xmlns:a16="http://schemas.microsoft.com/office/drawing/2014/main" xmlns="" id="{453C2247-60C9-CB8C-B0A0-FD87AA7B1990}"/>
              </a:ext>
            </a:extLst>
          </p:cNvPr>
          <p:cNvSpPr>
            <a:spLocks noGrp="1"/>
          </p:cNvSpPr>
          <p:nvPr>
            <p:ph idx="1"/>
          </p:nvPr>
        </p:nvSpPr>
        <p:spPr>
          <a:xfrm>
            <a:off x="448574" y="3515880"/>
            <a:ext cx="11280005" cy="2769961"/>
          </a:xfrm>
        </p:spPr>
        <p:txBody>
          <a:bodyPr>
            <a:normAutofit fontScale="92500" lnSpcReduction="10000"/>
          </a:bodyPr>
          <a:lstStyle/>
          <a:p>
            <a:pPr marL="0" marR="0" indent="0">
              <a:lnSpc>
                <a:spcPct val="115000"/>
              </a:lnSpc>
              <a:spcBef>
                <a:spcPts val="0"/>
              </a:spcBef>
              <a:spcAft>
                <a:spcPts val="800"/>
              </a:spcAft>
              <a:buNone/>
            </a:pPr>
            <a:r>
              <a:rPr lang="en-US" sz="2200" dirty="0">
                <a:effectLst/>
                <a:latin typeface="Arial" panose="020B0604020202020204" pitchFamily="34" charset="0"/>
                <a:ea typeface="Times New Roman" panose="02020603050405020304" pitchFamily="18" charset="0"/>
                <a:cs typeface="Arial" panose="020B0604020202020204" pitchFamily="34" charset="0"/>
              </a:rPr>
              <a:t>The Disabilities and Access and Functional Needs (DAFN) community is often overlooked during active shooter events or other violent situations. </a:t>
            </a:r>
          </a:p>
          <a:p>
            <a:pPr marL="0" marR="0" indent="0">
              <a:lnSpc>
                <a:spcPct val="115000"/>
              </a:lnSpc>
              <a:spcBef>
                <a:spcPts val="0"/>
              </a:spcBef>
              <a:spcAft>
                <a:spcPts val="800"/>
              </a:spcAft>
              <a:buNone/>
            </a:pP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p>
            <a:pPr marR="0">
              <a:lnSpc>
                <a:spcPct val="115000"/>
              </a:lnSpc>
              <a:spcBef>
                <a:spcPts val="0"/>
              </a:spcBef>
              <a:spcAft>
                <a:spcPts val="800"/>
              </a:spcAft>
            </a:pPr>
            <a:r>
              <a:rPr lang="en-US" sz="2200" dirty="0">
                <a:effectLst/>
                <a:latin typeface="Arial" panose="020B0604020202020204" pitchFamily="34" charset="0"/>
                <a:ea typeface="Times New Roman" panose="02020603050405020304" pitchFamily="18" charset="0"/>
                <a:cs typeface="Arial" panose="020B0604020202020204" pitchFamily="34" charset="0"/>
              </a:rPr>
              <a:t>Active shooter events and similar emergencies are high stress situations that can be complex and change rapidly—impacting all involved. </a:t>
            </a:r>
          </a:p>
          <a:p>
            <a:pPr marR="0">
              <a:lnSpc>
                <a:spcPct val="115000"/>
              </a:lnSpc>
              <a:spcBef>
                <a:spcPts val="0"/>
              </a:spcBef>
              <a:spcAft>
                <a:spcPts val="800"/>
              </a:spcAft>
            </a:pPr>
            <a:r>
              <a:rPr lang="en-US" sz="2200" dirty="0">
                <a:effectLst/>
                <a:latin typeface="Arial" panose="020B0604020202020204" pitchFamily="34" charset="0"/>
                <a:ea typeface="Times New Roman" panose="02020603050405020304" pitchFamily="18" charset="0"/>
                <a:cs typeface="Arial" panose="020B0604020202020204" pitchFamily="34" charset="0"/>
              </a:rPr>
              <a:t>Emergency plans for theaters, schools, office buildings, and other facilities are often basic and rarely address special considerations pertaining to individuals with DAFN.</a:t>
            </a:r>
            <a:endParaRPr lang="en-US" sz="2200" dirty="0">
              <a:latin typeface="Arial" panose="020B0604020202020204" pitchFamily="34" charset="0"/>
              <a:cs typeface="Arial" panose="020B0604020202020204" pitchFamily="34" charset="0"/>
            </a:endParaRPr>
          </a:p>
        </p:txBody>
      </p:sp>
      <p:pic>
        <p:nvPicPr>
          <p:cNvPr id="8" name="Picture 7" descr="A person standing in a room with a door&#10;&#10;Description automatically generated">
            <a:extLst>
              <a:ext uri="{FF2B5EF4-FFF2-40B4-BE49-F238E27FC236}">
                <a16:creationId xmlns:a16="http://schemas.microsoft.com/office/drawing/2014/main" xmlns="" id="{CCE183A2-316E-FF67-6707-C141CEBB9D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941"/>
          <a:stretch/>
        </p:blipFill>
        <p:spPr>
          <a:xfrm rot="5400000">
            <a:off x="8870039" y="252824"/>
            <a:ext cx="2781407" cy="2935673"/>
          </a:xfrm>
          <a:prstGeom prst="rect">
            <a:avLst/>
          </a:prstGeom>
        </p:spPr>
      </p:pic>
    </p:spTree>
    <p:extLst>
      <p:ext uri="{BB962C8B-B14F-4D97-AF65-F5344CB8AC3E}">
        <p14:creationId xmlns:p14="http://schemas.microsoft.com/office/powerpoint/2010/main" val="3863802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0CE1E58A-4E78-4164-87DE-77BA1FF26953}"/>
              </a:ext>
            </a:extLst>
          </p:cNvPr>
          <p:cNvSpPr/>
          <p:nvPr/>
        </p:nvSpPr>
        <p:spPr>
          <a:xfrm>
            <a:off x="336431" y="293298"/>
            <a:ext cx="4019909" cy="871268"/>
          </a:xfrm>
          <a:prstGeom prst="roundRect">
            <a:avLst/>
          </a:prstGeom>
          <a:solidFill>
            <a:srgbClr val="094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Intellectual Disability</a:t>
            </a:r>
          </a:p>
        </p:txBody>
      </p:sp>
      <p:pic>
        <p:nvPicPr>
          <p:cNvPr id="2" name="Picture 1">
            <a:extLst>
              <a:ext uri="{FF2B5EF4-FFF2-40B4-BE49-F238E27FC236}">
                <a16:creationId xmlns:a16="http://schemas.microsoft.com/office/drawing/2014/main" xmlns="" id="{BC1A1679-830C-15C5-0660-9F92CDFB0B36}"/>
              </a:ext>
            </a:extLst>
          </p:cNvPr>
          <p:cNvPicPr>
            <a:picLocks noChangeAspect="1"/>
          </p:cNvPicPr>
          <p:nvPr/>
        </p:nvPicPr>
        <p:blipFill>
          <a:blip r:embed="rId2"/>
          <a:stretch>
            <a:fillRect/>
          </a:stretch>
        </p:blipFill>
        <p:spPr>
          <a:xfrm>
            <a:off x="304298" y="2739081"/>
            <a:ext cx="11583404" cy="2755631"/>
          </a:xfrm>
          <a:prstGeom prst="rect">
            <a:avLst/>
          </a:prstGeom>
        </p:spPr>
      </p:pic>
      <p:pic>
        <p:nvPicPr>
          <p:cNvPr id="5" name="Picture 4" descr="A child with glasses sitting at a table with a computer&#10;&#10;Description automatically generated">
            <a:extLst>
              <a:ext uri="{FF2B5EF4-FFF2-40B4-BE49-F238E27FC236}">
                <a16:creationId xmlns:a16="http://schemas.microsoft.com/office/drawing/2014/main" xmlns="" id="{D3CBE739-F4CD-BD07-951A-DA96994D8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3666" y="507732"/>
            <a:ext cx="2155971" cy="2876228"/>
          </a:xfrm>
          <a:prstGeom prst="rect">
            <a:avLst/>
          </a:prstGeom>
        </p:spPr>
      </p:pic>
    </p:spTree>
    <p:extLst>
      <p:ext uri="{BB962C8B-B14F-4D97-AF65-F5344CB8AC3E}">
        <p14:creationId xmlns:p14="http://schemas.microsoft.com/office/powerpoint/2010/main" val="2420456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0CE1E58A-4E78-4164-87DE-77BA1FF26953}"/>
              </a:ext>
            </a:extLst>
          </p:cNvPr>
          <p:cNvSpPr/>
          <p:nvPr/>
        </p:nvSpPr>
        <p:spPr>
          <a:xfrm>
            <a:off x="336431" y="293298"/>
            <a:ext cx="4019909" cy="871268"/>
          </a:xfrm>
          <a:prstGeom prst="roundRect">
            <a:avLst/>
          </a:prstGeom>
          <a:solidFill>
            <a:srgbClr val="094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Acquired Brain Injury</a:t>
            </a:r>
          </a:p>
        </p:txBody>
      </p:sp>
      <p:pic>
        <p:nvPicPr>
          <p:cNvPr id="2" name="Picture 1">
            <a:extLst>
              <a:ext uri="{FF2B5EF4-FFF2-40B4-BE49-F238E27FC236}">
                <a16:creationId xmlns:a16="http://schemas.microsoft.com/office/drawing/2014/main" xmlns="" id="{D75E6F6A-4A4F-023B-CADE-8B3CD6582255}"/>
              </a:ext>
            </a:extLst>
          </p:cNvPr>
          <p:cNvPicPr>
            <a:picLocks noChangeAspect="1"/>
          </p:cNvPicPr>
          <p:nvPr/>
        </p:nvPicPr>
        <p:blipFill>
          <a:blip r:embed="rId2"/>
          <a:stretch>
            <a:fillRect/>
          </a:stretch>
        </p:blipFill>
        <p:spPr>
          <a:xfrm>
            <a:off x="270767" y="2099957"/>
            <a:ext cx="11650466" cy="2658086"/>
          </a:xfrm>
          <a:prstGeom prst="rect">
            <a:avLst/>
          </a:prstGeom>
        </p:spPr>
      </p:pic>
      <p:pic>
        <p:nvPicPr>
          <p:cNvPr id="1026" name="Picture 2" descr="Brain Injury Awareness &amp; Screening – Behavioral Health Workforce Training  Clearinghouse">
            <a:extLst>
              <a:ext uri="{FF2B5EF4-FFF2-40B4-BE49-F238E27FC236}">
                <a16:creationId xmlns:a16="http://schemas.microsoft.com/office/drawing/2014/main" xmlns="" id="{7F9E956D-FA4D-0DE2-DBA4-9D616F306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4626" y="163193"/>
            <a:ext cx="2759235" cy="195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690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0CE1E58A-4E78-4164-87DE-77BA1FF26953}"/>
              </a:ext>
            </a:extLst>
          </p:cNvPr>
          <p:cNvSpPr/>
          <p:nvPr/>
        </p:nvSpPr>
        <p:spPr>
          <a:xfrm>
            <a:off x="336431" y="293298"/>
            <a:ext cx="4019909" cy="871268"/>
          </a:xfrm>
          <a:prstGeom prst="roundRect">
            <a:avLst/>
          </a:prstGeom>
          <a:solidFill>
            <a:srgbClr val="094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Physical Disability</a:t>
            </a:r>
          </a:p>
        </p:txBody>
      </p:sp>
      <p:pic>
        <p:nvPicPr>
          <p:cNvPr id="2" name="Picture 1">
            <a:extLst>
              <a:ext uri="{FF2B5EF4-FFF2-40B4-BE49-F238E27FC236}">
                <a16:creationId xmlns:a16="http://schemas.microsoft.com/office/drawing/2014/main" xmlns="" id="{8991E67C-EEE8-0974-9083-0B0CD6BED40B}"/>
              </a:ext>
            </a:extLst>
          </p:cNvPr>
          <p:cNvPicPr>
            <a:picLocks noChangeAspect="1"/>
          </p:cNvPicPr>
          <p:nvPr/>
        </p:nvPicPr>
        <p:blipFill>
          <a:blip r:embed="rId2"/>
          <a:stretch>
            <a:fillRect/>
          </a:stretch>
        </p:blipFill>
        <p:spPr>
          <a:xfrm>
            <a:off x="350022" y="2531083"/>
            <a:ext cx="11491956" cy="2786113"/>
          </a:xfrm>
          <a:prstGeom prst="rect">
            <a:avLst/>
          </a:prstGeom>
        </p:spPr>
      </p:pic>
      <p:pic>
        <p:nvPicPr>
          <p:cNvPr id="5" name="Picture 4" descr="A person in a wheelchair&#10;&#10;Description automatically generated">
            <a:extLst>
              <a:ext uri="{FF2B5EF4-FFF2-40B4-BE49-F238E27FC236}">
                <a16:creationId xmlns:a16="http://schemas.microsoft.com/office/drawing/2014/main" xmlns="" id="{D62596EE-B4B6-E499-1DD1-92E0374CEA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7152" y="517410"/>
            <a:ext cx="3209262" cy="2406946"/>
          </a:xfrm>
          <a:prstGeom prst="rect">
            <a:avLst/>
          </a:prstGeom>
        </p:spPr>
      </p:pic>
    </p:spTree>
    <p:extLst>
      <p:ext uri="{BB962C8B-B14F-4D97-AF65-F5344CB8AC3E}">
        <p14:creationId xmlns:p14="http://schemas.microsoft.com/office/powerpoint/2010/main" val="1513764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0CE1E58A-4E78-4164-87DE-77BA1FF26953}"/>
              </a:ext>
            </a:extLst>
          </p:cNvPr>
          <p:cNvSpPr/>
          <p:nvPr/>
        </p:nvSpPr>
        <p:spPr>
          <a:xfrm>
            <a:off x="1849447" y="491706"/>
            <a:ext cx="4019909" cy="871268"/>
          </a:xfrm>
          <a:prstGeom prst="roundRect">
            <a:avLst/>
          </a:prstGeom>
          <a:solidFill>
            <a:srgbClr val="094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Other AFN</a:t>
            </a:r>
          </a:p>
        </p:txBody>
      </p:sp>
      <p:pic>
        <p:nvPicPr>
          <p:cNvPr id="2" name="Picture 1">
            <a:extLst>
              <a:ext uri="{FF2B5EF4-FFF2-40B4-BE49-F238E27FC236}">
                <a16:creationId xmlns:a16="http://schemas.microsoft.com/office/drawing/2014/main" xmlns="" id="{8A2B8361-5DCC-046A-F840-2B3861873FCB}"/>
              </a:ext>
            </a:extLst>
          </p:cNvPr>
          <p:cNvPicPr>
            <a:picLocks noChangeAspect="1"/>
          </p:cNvPicPr>
          <p:nvPr/>
        </p:nvPicPr>
        <p:blipFill>
          <a:blip r:embed="rId2"/>
          <a:stretch>
            <a:fillRect/>
          </a:stretch>
        </p:blipFill>
        <p:spPr>
          <a:xfrm>
            <a:off x="448398" y="2531747"/>
            <a:ext cx="6822008" cy="2017951"/>
          </a:xfrm>
          <a:prstGeom prst="rect">
            <a:avLst/>
          </a:prstGeom>
        </p:spPr>
      </p:pic>
      <p:pic>
        <p:nvPicPr>
          <p:cNvPr id="5" name="Picture 4" descr="A person getting into a bus&#10;&#10;Description automatically generated">
            <a:extLst>
              <a:ext uri="{FF2B5EF4-FFF2-40B4-BE49-F238E27FC236}">
                <a16:creationId xmlns:a16="http://schemas.microsoft.com/office/drawing/2014/main" xmlns="" id="{2814BB41-BF81-B6DB-1A90-481AFF85CC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4398" y="1994761"/>
            <a:ext cx="4129204" cy="2692959"/>
          </a:xfrm>
          <a:prstGeom prst="rect">
            <a:avLst/>
          </a:prstGeom>
        </p:spPr>
      </p:pic>
    </p:spTree>
    <p:extLst>
      <p:ext uri="{BB962C8B-B14F-4D97-AF65-F5344CB8AC3E}">
        <p14:creationId xmlns:p14="http://schemas.microsoft.com/office/powerpoint/2010/main" val="2468652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AE48B6-2FAE-5EBF-BB61-56CFDE1A4022}"/>
              </a:ext>
            </a:extLst>
          </p:cNvPr>
          <p:cNvSpPr>
            <a:spLocks noGrp="1"/>
          </p:cNvSpPr>
          <p:nvPr>
            <p:ph type="title"/>
          </p:nvPr>
        </p:nvSpPr>
        <p:spPr>
          <a:xfrm>
            <a:off x="838200" y="230697"/>
            <a:ext cx="10515600" cy="1052614"/>
          </a:xfrm>
        </p:spPr>
        <p:txBody>
          <a:bodyPr/>
          <a:lstStyle/>
          <a:p>
            <a:pPr algn="ctr"/>
            <a:r>
              <a:rPr lang="en-US" b="1" dirty="0">
                <a:solidFill>
                  <a:srgbClr val="002060"/>
                </a:solidFill>
                <a:latin typeface="Arial" panose="020B0604020202020204" pitchFamily="34" charset="0"/>
                <a:cs typeface="Arial" panose="020B0604020202020204" pitchFamily="34" charset="0"/>
              </a:rPr>
              <a:t>Assisting During the Aftermath </a:t>
            </a:r>
          </a:p>
        </p:txBody>
      </p:sp>
      <p:sp>
        <p:nvSpPr>
          <p:cNvPr id="3" name="Content Placeholder 2">
            <a:extLst>
              <a:ext uri="{FF2B5EF4-FFF2-40B4-BE49-F238E27FC236}">
                <a16:creationId xmlns:a16="http://schemas.microsoft.com/office/drawing/2014/main" xmlns="" id="{3806AE65-946A-6181-0439-54EA7FED39DC}"/>
              </a:ext>
            </a:extLst>
          </p:cNvPr>
          <p:cNvSpPr>
            <a:spLocks noGrp="1"/>
          </p:cNvSpPr>
          <p:nvPr>
            <p:ph idx="1"/>
          </p:nvPr>
        </p:nvSpPr>
        <p:spPr>
          <a:xfrm>
            <a:off x="343949" y="2265029"/>
            <a:ext cx="6056852" cy="4362274"/>
          </a:xfrm>
        </p:spPr>
        <p:txBody>
          <a:bodyPr>
            <a:noAutofit/>
          </a:bodyPr>
          <a:lstStyle/>
          <a:p>
            <a:r>
              <a:rPr lang="en-US" sz="1600" dirty="0">
                <a:latin typeface="Arial" panose="020B0604020202020204" pitchFamily="34" charset="0"/>
                <a:cs typeface="Arial" panose="020B0604020202020204" pitchFamily="34" charset="0"/>
              </a:rPr>
              <a:t>Bring in Disaster Response Crisis Counselors.</a:t>
            </a:r>
          </a:p>
          <a:p>
            <a:pPr lvl="1"/>
            <a:r>
              <a:rPr lang="en-US" sz="1600" b="0" i="0" dirty="0">
                <a:solidFill>
                  <a:srgbClr val="000000"/>
                </a:solidFill>
                <a:effectLst/>
                <a:latin typeface="Arial" panose="020B0604020202020204" pitchFamily="34" charset="0"/>
                <a:cs typeface="Arial" panose="020B0604020202020204" pitchFamily="34" charset="0"/>
              </a:rPr>
              <a:t>New Jersey was one of the first states in the nation to undergo a formal process for certification of its disaster crisis response workforce. The NJDRCC certification represents a partnership between the New Jersey Division of Mental Health and Addiction Services' Disaster and Terrorism Branch, the Mental Health Association of New Jersey, and The Certification Board of New Jersey, Inc. </a:t>
            </a:r>
          </a:p>
          <a:p>
            <a:pPr lvl="1"/>
            <a:r>
              <a:rPr lang="en-US" sz="1600" dirty="0">
                <a:latin typeface="Arial" panose="020B0604020202020204" pitchFamily="34" charset="0"/>
                <a:cs typeface="Arial" panose="020B0604020202020204" pitchFamily="34" charset="0"/>
              </a:rPr>
              <a:t>Individuals are trained and provide a coordinated and integrated response to disasters and traumatic events in the community.</a:t>
            </a:r>
          </a:p>
          <a:p>
            <a:r>
              <a:rPr lang="en-US" sz="1600" dirty="0">
                <a:latin typeface="Arial" panose="020B0604020202020204" pitchFamily="34" charset="0"/>
                <a:cs typeface="Arial" panose="020B0604020202020204" pitchFamily="34" charset="0"/>
              </a:rPr>
              <a:t>Crisis Response Canines d</a:t>
            </a:r>
            <a:r>
              <a:rPr lang="en-US" sz="1600" b="0" i="0" dirty="0">
                <a:solidFill>
                  <a:srgbClr val="000000"/>
                </a:solidFill>
                <a:effectLst/>
                <a:latin typeface="Arial" panose="020B0604020202020204" pitchFamily="34" charset="0"/>
                <a:cs typeface="Arial" panose="020B0604020202020204" pitchFamily="34" charset="0"/>
              </a:rPr>
              <a:t>eploys certified Animal Assisted Therapy (AAT) and Animal Assisted Crisis Response (AACR) teams to traumatic events when needed. For details, visit:</a:t>
            </a:r>
            <a:endParaRPr lang="en-US" sz="1600" dirty="0">
              <a:latin typeface="Arial" panose="020B0604020202020204" pitchFamily="34" charset="0"/>
              <a:cs typeface="Arial" panose="020B0604020202020204" pitchFamily="34" charset="0"/>
            </a:endParaRPr>
          </a:p>
          <a:p>
            <a:pPr marL="457200" lvl="1" indent="0">
              <a:buNone/>
            </a:pPr>
            <a:r>
              <a:rPr lang="en-US" sz="1200" dirty="0">
                <a:latin typeface="Arial" panose="020B0604020202020204" pitchFamily="34" charset="0"/>
                <a:cs typeface="Arial" panose="020B0604020202020204" pitchFamily="34" charset="0"/>
                <a:hlinkClick r:id="rId2"/>
              </a:rPr>
              <a:t>Home | Crisis Response Canines (crisiscanines.org)</a:t>
            </a:r>
            <a:endParaRPr lang="en-US" sz="1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192EBC8C-BD42-C3F2-2CF4-9995573A668E}"/>
              </a:ext>
            </a:extLst>
          </p:cNvPr>
          <p:cNvPicPr>
            <a:picLocks noChangeAspect="1"/>
          </p:cNvPicPr>
          <p:nvPr/>
        </p:nvPicPr>
        <p:blipFill rotWithShape="1">
          <a:blip r:embed="rId3">
            <a:extLst>
              <a:ext uri="{28A0092B-C50C-407E-A947-70E740481C1C}">
                <a14:useLocalDpi xmlns:a14="http://schemas.microsoft.com/office/drawing/2010/main" val="0"/>
              </a:ext>
            </a:extLst>
          </a:blip>
          <a:srcRect l="11025" r="11896"/>
          <a:stretch/>
        </p:blipFill>
        <p:spPr>
          <a:xfrm>
            <a:off x="7190132" y="2514033"/>
            <a:ext cx="4352851" cy="3176571"/>
          </a:xfrm>
          <a:prstGeom prst="rect">
            <a:avLst/>
          </a:prstGeom>
        </p:spPr>
      </p:pic>
    </p:spTree>
    <p:extLst>
      <p:ext uri="{BB962C8B-B14F-4D97-AF65-F5344CB8AC3E}">
        <p14:creationId xmlns:p14="http://schemas.microsoft.com/office/powerpoint/2010/main" val="2771758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247F2A-E379-0547-E9A6-CD530D5EFF66}"/>
              </a:ext>
            </a:extLst>
          </p:cNvPr>
          <p:cNvSpPr>
            <a:spLocks noGrp="1"/>
          </p:cNvSpPr>
          <p:nvPr>
            <p:ph type="title"/>
          </p:nvPr>
        </p:nvSpPr>
        <p:spPr>
          <a:xfrm>
            <a:off x="838200" y="365126"/>
            <a:ext cx="10515600" cy="938908"/>
          </a:xfrm>
        </p:spPr>
        <p:txBody>
          <a:bodyPr/>
          <a:lstStyle/>
          <a:p>
            <a:pPr algn="ctr"/>
            <a:r>
              <a:rPr lang="en-US" b="1" dirty="0">
                <a:solidFill>
                  <a:srgbClr val="002060"/>
                </a:solidFill>
                <a:latin typeface="Arial" panose="020B0604020202020204" pitchFamily="34" charset="0"/>
                <a:cs typeface="Arial" panose="020B0604020202020204" pitchFamily="34" charset="0"/>
              </a:rPr>
              <a:t>Recommendations</a:t>
            </a:r>
            <a:endParaRPr lang="en-US" dirty="0"/>
          </a:p>
        </p:txBody>
      </p:sp>
      <p:sp>
        <p:nvSpPr>
          <p:cNvPr id="3" name="Content Placeholder 2">
            <a:extLst>
              <a:ext uri="{FF2B5EF4-FFF2-40B4-BE49-F238E27FC236}">
                <a16:creationId xmlns:a16="http://schemas.microsoft.com/office/drawing/2014/main" xmlns="" id="{F6BAB756-4CD1-DD4E-9FC8-5AD4FB2DA960}"/>
              </a:ext>
            </a:extLst>
          </p:cNvPr>
          <p:cNvSpPr>
            <a:spLocks noGrp="1"/>
          </p:cNvSpPr>
          <p:nvPr>
            <p:ph idx="1"/>
          </p:nvPr>
        </p:nvSpPr>
        <p:spPr>
          <a:xfrm>
            <a:off x="599196" y="3805732"/>
            <a:ext cx="10515600" cy="2829756"/>
          </a:xfrm>
        </p:spPr>
        <p:txBody>
          <a:bodyPr>
            <a:normAutofit fontScale="77500" lnSpcReduction="20000"/>
          </a:bodyPr>
          <a:lstStyle/>
          <a:p>
            <a:pPr marL="0" marR="0">
              <a:lnSpc>
                <a:spcPct val="115000"/>
              </a:lnSpc>
              <a:spcBef>
                <a:spcPts val="0"/>
              </a:spcBef>
              <a:spcAft>
                <a:spcPts val="800"/>
              </a:spcAft>
            </a:pPr>
            <a:r>
              <a:rPr lang="en-US" sz="2600" kern="100" dirty="0">
                <a:effectLst/>
                <a:latin typeface="Arial" panose="020B0604020202020204" pitchFamily="34" charset="0"/>
                <a:ea typeface="Aptos" panose="020B0004020202020204" pitchFamily="34" charset="0"/>
                <a:cs typeface="Arial" panose="020B0604020202020204" pitchFamily="34" charset="0"/>
              </a:rPr>
              <a:t>Make s</a:t>
            </a:r>
            <a:r>
              <a:rPr lang="en-US" sz="2600" kern="100" dirty="0">
                <a:latin typeface="Arial" panose="020B0604020202020204" pitchFamily="34" charset="0"/>
                <a:ea typeface="Aptos" panose="020B0004020202020204" pitchFamily="34" charset="0"/>
                <a:cs typeface="Arial" panose="020B0604020202020204" pitchFamily="34" charset="0"/>
              </a:rPr>
              <a:t>ure</a:t>
            </a:r>
            <a:r>
              <a:rPr lang="en-US" sz="2600" kern="100" dirty="0">
                <a:effectLst/>
                <a:latin typeface="Arial" panose="020B0604020202020204" pitchFamily="34" charset="0"/>
                <a:ea typeface="Aptos" panose="020B0004020202020204" pitchFamily="34" charset="0"/>
                <a:cs typeface="Arial" panose="020B0604020202020204" pitchFamily="34" charset="0"/>
              </a:rPr>
              <a:t> windows have shades and doors have locks</a:t>
            </a:r>
            <a:r>
              <a:rPr lang="en-US" sz="2600" kern="100" dirty="0">
                <a:latin typeface="Arial" panose="020B0604020202020204" pitchFamily="34" charset="0"/>
                <a:ea typeface="Aptos" panose="020B0004020202020204" pitchFamily="34" charset="0"/>
                <a:cs typeface="Arial" panose="020B0604020202020204" pitchFamily="34" charset="0"/>
              </a:rPr>
              <a:t>.</a:t>
            </a:r>
            <a:endParaRPr lang="en-US" sz="2600" kern="100" dirty="0">
              <a:effectLst/>
              <a:latin typeface="Arial" panose="020B0604020202020204" pitchFamily="34" charset="0"/>
              <a:ea typeface="Aptos" panose="020B0004020202020204" pitchFamily="34" charset="0"/>
              <a:cs typeface="Arial" panose="020B0604020202020204" pitchFamily="34" charset="0"/>
            </a:endParaRPr>
          </a:p>
          <a:p>
            <a:pPr marL="457200" lvl="1">
              <a:lnSpc>
                <a:spcPct val="115000"/>
              </a:lnSpc>
              <a:spcBef>
                <a:spcPts val="0"/>
              </a:spcBef>
              <a:spcAft>
                <a:spcPts val="800"/>
              </a:spcAft>
            </a:pPr>
            <a:r>
              <a:rPr lang="en-US" sz="2600" kern="100" dirty="0">
                <a:effectLst/>
                <a:latin typeface="Arial" panose="020B0604020202020204" pitchFamily="34" charset="0"/>
                <a:ea typeface="Aptos" panose="020B0004020202020204" pitchFamily="34" charset="0"/>
                <a:cs typeface="Arial" panose="020B0604020202020204" pitchFamily="34" charset="0"/>
              </a:rPr>
              <a:t>Consider special door security devices or door stops. </a:t>
            </a:r>
          </a:p>
          <a:p>
            <a:pPr marR="0">
              <a:lnSpc>
                <a:spcPct val="115000"/>
              </a:lnSpc>
              <a:spcBef>
                <a:spcPts val="0"/>
              </a:spcBef>
              <a:spcAft>
                <a:spcPts val="800"/>
              </a:spcAft>
            </a:pPr>
            <a:r>
              <a:rPr lang="en-US" sz="2600" kern="100" dirty="0">
                <a:effectLst/>
                <a:latin typeface="Arial" panose="020B0604020202020204" pitchFamily="34" charset="0"/>
                <a:ea typeface="Aptos" panose="020B0004020202020204" pitchFamily="34" charset="0"/>
                <a:cs typeface="Arial" panose="020B0604020202020204" pitchFamily="34" charset="0"/>
              </a:rPr>
              <a:t>Staff should help patrons with DAFN maintain situational awareness in the theater. It is important to point out:</a:t>
            </a:r>
          </a:p>
          <a:p>
            <a:pPr lvl="1">
              <a:lnSpc>
                <a:spcPct val="115000"/>
              </a:lnSpc>
              <a:spcBef>
                <a:spcPts val="0"/>
              </a:spcBef>
              <a:spcAft>
                <a:spcPts val="800"/>
              </a:spcAft>
            </a:pPr>
            <a:r>
              <a:rPr lang="en-US" sz="2600" kern="100" dirty="0">
                <a:effectLst/>
                <a:latin typeface="Arial" panose="020B0604020202020204" pitchFamily="34" charset="0"/>
                <a:ea typeface="Aptos" panose="020B0004020202020204" pitchFamily="34" charset="0"/>
                <a:cs typeface="Arial" panose="020B0604020202020204" pitchFamily="34" charset="0"/>
              </a:rPr>
              <a:t>Exits (note if they have steps or ramps)</a:t>
            </a:r>
          </a:p>
          <a:p>
            <a:pPr lvl="1">
              <a:lnSpc>
                <a:spcPct val="115000"/>
              </a:lnSpc>
              <a:spcBef>
                <a:spcPts val="0"/>
              </a:spcBef>
              <a:spcAft>
                <a:spcPts val="800"/>
              </a:spcAft>
            </a:pPr>
            <a:r>
              <a:rPr lang="en-US" sz="2600" kern="100" dirty="0">
                <a:effectLst/>
                <a:latin typeface="Arial" panose="020B0604020202020204" pitchFamily="34" charset="0"/>
                <a:ea typeface="Aptos" panose="020B0004020202020204" pitchFamily="34" charset="0"/>
                <a:cs typeface="Arial" panose="020B0604020202020204" pitchFamily="34" charset="0"/>
              </a:rPr>
              <a:t>Alarms</a:t>
            </a:r>
          </a:p>
          <a:p>
            <a:pPr lvl="1">
              <a:lnSpc>
                <a:spcPct val="115000"/>
              </a:lnSpc>
              <a:spcBef>
                <a:spcPts val="0"/>
              </a:spcBef>
              <a:spcAft>
                <a:spcPts val="800"/>
              </a:spcAft>
            </a:pPr>
            <a:r>
              <a:rPr lang="en-US" sz="2600" kern="100" dirty="0">
                <a:effectLst/>
                <a:latin typeface="Arial" panose="020B0604020202020204" pitchFamily="34" charset="0"/>
                <a:ea typeface="Aptos" panose="020B0004020202020204" pitchFamily="34" charset="0"/>
                <a:cs typeface="Arial" panose="020B0604020202020204" pitchFamily="34" charset="0"/>
              </a:rPr>
              <a:t>Evacuation instructions/posters</a:t>
            </a:r>
          </a:p>
          <a:p>
            <a:pPr marL="0" indent="0">
              <a:buNone/>
            </a:pPr>
            <a:endParaRPr lang="en-US" dirty="0"/>
          </a:p>
        </p:txBody>
      </p:sp>
      <p:pic>
        <p:nvPicPr>
          <p:cNvPr id="2050" name="Picture 2" descr="School Door Security Strategies for Your K-12 District - FMX">
            <a:extLst>
              <a:ext uri="{FF2B5EF4-FFF2-40B4-BE49-F238E27FC236}">
                <a16:creationId xmlns:a16="http://schemas.microsoft.com/office/drawing/2014/main" xmlns="" id="{A48679E7-D09C-DFFA-160E-AF858EC105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275"/>
          <a:stretch/>
        </p:blipFill>
        <p:spPr bwMode="auto">
          <a:xfrm>
            <a:off x="9259075" y="1522446"/>
            <a:ext cx="2381251" cy="19222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y Security Professionals Oppose Classroom Door Barricades">
            <a:extLst>
              <a:ext uri="{FF2B5EF4-FFF2-40B4-BE49-F238E27FC236}">
                <a16:creationId xmlns:a16="http://schemas.microsoft.com/office/drawing/2014/main" xmlns="" id="{21072589-BA52-5690-B0C8-5575AACEA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03" y="1542470"/>
            <a:ext cx="2381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chool Door Security Strategies for Your K-12 District - FMX">
            <a:extLst>
              <a:ext uri="{FF2B5EF4-FFF2-40B4-BE49-F238E27FC236}">
                <a16:creationId xmlns:a16="http://schemas.microsoft.com/office/drawing/2014/main" xmlns="" id="{7EA4C3F4-5D0E-C7E9-5069-4FE70CB508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9" y="1522445"/>
            <a:ext cx="1863245" cy="19222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2™ Lockdown System for Inward-Opening Doors | Bearacade Lockdown Response  Solutions">
            <a:extLst>
              <a:ext uri="{FF2B5EF4-FFF2-40B4-BE49-F238E27FC236}">
                <a16:creationId xmlns:a16="http://schemas.microsoft.com/office/drawing/2014/main" xmlns="" id="{A4D99AC1-90AD-2B99-070C-76F99BB23C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3118" y="1542470"/>
            <a:ext cx="2858552" cy="190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347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385529-2A63-B198-83D5-1841D7C1E488}"/>
              </a:ext>
            </a:extLst>
          </p:cNvPr>
          <p:cNvSpPr>
            <a:spLocks noGrp="1"/>
          </p:cNvSpPr>
          <p:nvPr>
            <p:ph type="title"/>
          </p:nvPr>
        </p:nvSpPr>
        <p:spPr>
          <a:xfrm>
            <a:off x="504213" y="436637"/>
            <a:ext cx="9097161" cy="1035836"/>
          </a:xfrm>
        </p:spPr>
        <p:txBody>
          <a:bodyPr/>
          <a:lstStyle/>
          <a:p>
            <a:pPr algn="ctr"/>
            <a:r>
              <a:rPr lang="en-US" b="1" dirty="0">
                <a:solidFill>
                  <a:srgbClr val="002060"/>
                </a:solidFill>
                <a:latin typeface="Arial" panose="020B0604020202020204" pitchFamily="34" charset="0"/>
                <a:cs typeface="Arial" panose="020B0604020202020204" pitchFamily="34" charset="0"/>
              </a:rPr>
              <a:t>Recommendations</a:t>
            </a:r>
          </a:p>
        </p:txBody>
      </p:sp>
      <p:sp>
        <p:nvSpPr>
          <p:cNvPr id="3" name="Content Placeholder 2">
            <a:extLst>
              <a:ext uri="{FF2B5EF4-FFF2-40B4-BE49-F238E27FC236}">
                <a16:creationId xmlns:a16="http://schemas.microsoft.com/office/drawing/2014/main" xmlns="" id="{E88E13FD-80B1-7752-0674-16DA09B72F59}"/>
              </a:ext>
            </a:extLst>
          </p:cNvPr>
          <p:cNvSpPr>
            <a:spLocks noGrp="1"/>
          </p:cNvSpPr>
          <p:nvPr>
            <p:ph idx="1"/>
          </p:nvPr>
        </p:nvSpPr>
        <p:spPr>
          <a:xfrm>
            <a:off x="405442" y="3429000"/>
            <a:ext cx="11473132" cy="3285809"/>
          </a:xfrm>
        </p:spPr>
        <p:txBody>
          <a:bodyPr>
            <a:normAutofit fontScale="70000" lnSpcReduction="20000"/>
          </a:bodyPr>
          <a:lstStyle/>
          <a:p>
            <a:pPr marL="0" indent="0">
              <a:buNone/>
            </a:pPr>
            <a:r>
              <a:rPr lang="en-US" sz="2800" kern="100" dirty="0">
                <a:effectLst/>
                <a:latin typeface="Arial" panose="020B0604020202020204" pitchFamily="34" charset="0"/>
                <a:ea typeface="Aptos" panose="020B0004020202020204" pitchFamily="34" charset="0"/>
                <a:cs typeface="Arial" panose="020B0604020202020204" pitchFamily="34" charset="0"/>
              </a:rPr>
              <a:t>Emergency managers in New Jersey have conducted active shooter drills in New Jersey at long-term care facilities, malls, train stations, and so forth.</a:t>
            </a:r>
          </a:p>
          <a:p>
            <a:r>
              <a:rPr lang="en-US" sz="2800" kern="100" dirty="0">
                <a:effectLst/>
                <a:latin typeface="Arial" panose="020B0604020202020204" pitchFamily="34" charset="0"/>
                <a:ea typeface="Aptos" panose="020B0004020202020204" pitchFamily="34" charset="0"/>
                <a:cs typeface="Arial" panose="020B0604020202020204" pitchFamily="34" charset="0"/>
              </a:rPr>
              <a:t>NJ Transit conducts annual drills at various sites (they rotate) and focus on DAFN. Their active shooter drills are very enlightening</a:t>
            </a:r>
            <a:r>
              <a:rPr lang="en-US" kern="100" dirty="0">
                <a:latin typeface="Arial" panose="020B0604020202020204" pitchFamily="34" charset="0"/>
                <a:ea typeface="Aptos" panose="020B0004020202020204" pitchFamily="34" charset="0"/>
                <a:cs typeface="Arial" panose="020B0604020202020204" pitchFamily="34" charset="0"/>
              </a:rPr>
              <a:t>!</a:t>
            </a:r>
          </a:p>
          <a:p>
            <a:r>
              <a:rPr lang="en-US" sz="2800" b="1" kern="100" dirty="0">
                <a:effectLst/>
                <a:latin typeface="Arial" panose="020B0604020202020204" pitchFamily="34" charset="0"/>
                <a:ea typeface="Aptos" panose="020B0004020202020204" pitchFamily="34" charset="0"/>
                <a:cs typeface="Arial" panose="020B0604020202020204" pitchFamily="34" charset="0"/>
              </a:rPr>
              <a:t>Lessons learned:  </a:t>
            </a:r>
            <a:r>
              <a:rPr lang="en-US" sz="2800" kern="100" dirty="0">
                <a:effectLst/>
                <a:latin typeface="Arial" panose="020B0604020202020204" pitchFamily="34" charset="0"/>
                <a:ea typeface="Aptos" panose="020B0004020202020204" pitchFamily="34" charset="0"/>
                <a:cs typeface="Arial" panose="020B0604020202020204" pitchFamily="34" charset="0"/>
              </a:rPr>
              <a:t>Individuals who are deaf didn’t know what was going on. They couldn’t hear gun shots or directions and didn’t know what </a:t>
            </a:r>
            <a:r>
              <a:rPr lang="en-US" kern="100" dirty="0">
                <a:latin typeface="Arial" panose="020B0604020202020204" pitchFamily="34" charset="0"/>
                <a:ea typeface="Aptos" panose="020B0004020202020204" pitchFamily="34" charset="0"/>
                <a:cs typeface="Arial" panose="020B0604020202020204" pitchFamily="34" charset="0"/>
              </a:rPr>
              <a:t>to do or wh</a:t>
            </a:r>
            <a:r>
              <a:rPr lang="en-US" sz="2800" kern="100" dirty="0">
                <a:effectLst/>
                <a:latin typeface="Arial" panose="020B0604020202020204" pitchFamily="34" charset="0"/>
                <a:ea typeface="Aptos" panose="020B0004020202020204" pitchFamily="34" charset="0"/>
                <a:cs typeface="Arial" panose="020B0604020202020204" pitchFamily="34" charset="0"/>
              </a:rPr>
              <a:t>ere to run. People who use wheelchairs and walkers were mostly stuck on the train and the outcome was grim.</a:t>
            </a:r>
          </a:p>
          <a:p>
            <a:pPr marL="0" indent="0">
              <a:buNone/>
            </a:pPr>
            <a:endParaRPr lang="en-US" sz="2800" kern="100" dirty="0">
              <a:effectLst/>
              <a:latin typeface="Arial" panose="020B0604020202020204" pitchFamily="34" charset="0"/>
              <a:ea typeface="Aptos" panose="020B0004020202020204" pitchFamily="34" charset="0"/>
              <a:cs typeface="Arial" panose="020B0604020202020204" pitchFamily="34" charset="0"/>
            </a:endParaRPr>
          </a:p>
          <a:p>
            <a:pPr marL="0" indent="0">
              <a:buNone/>
            </a:pPr>
            <a:r>
              <a:rPr lang="en-US" sz="2800" kern="100" dirty="0">
                <a:effectLst/>
                <a:latin typeface="Arial" panose="020B0604020202020204" pitchFamily="34" charset="0"/>
                <a:ea typeface="Aptos" panose="020B0004020202020204" pitchFamily="34" charset="0"/>
                <a:cs typeface="Arial" panose="020B0604020202020204" pitchFamily="34" charset="0"/>
              </a:rPr>
              <a:t>We recommend conducting an active shooter drill at theaters across New Jersey.</a:t>
            </a:r>
          </a:p>
          <a:p>
            <a:r>
              <a:rPr lang="en-US" kern="100" dirty="0">
                <a:latin typeface="Arial" panose="020B0604020202020204" pitchFamily="34" charset="0"/>
                <a:ea typeface="Aptos" panose="020B0004020202020204" pitchFamily="34" charset="0"/>
                <a:cs typeface="Arial" panose="020B0604020202020204" pitchFamily="34" charset="0"/>
              </a:rPr>
              <a:t>Include people with various types of DAFN.</a:t>
            </a:r>
          </a:p>
          <a:p>
            <a:r>
              <a:rPr lang="en-US" sz="2800" kern="100" dirty="0">
                <a:effectLst/>
                <a:latin typeface="Arial" panose="020B0604020202020204" pitchFamily="34" charset="0"/>
                <a:ea typeface="Aptos" panose="020B0004020202020204" pitchFamily="34" charset="0"/>
                <a:cs typeface="Arial" panose="020B0604020202020204" pitchFamily="34" charset="0"/>
              </a:rPr>
              <a:t>If you conduct a drill(s), please let us know how it went. </a:t>
            </a:r>
            <a:r>
              <a:rPr lang="en-US" sz="2800" kern="100">
                <a:effectLst/>
                <a:latin typeface="Arial" panose="020B0604020202020204" pitchFamily="34" charset="0"/>
                <a:ea typeface="Aptos" panose="020B0004020202020204" pitchFamily="34" charset="0"/>
                <a:cs typeface="Arial" panose="020B0604020202020204" pitchFamily="34" charset="0"/>
              </a:rPr>
              <a:t>We like to </a:t>
            </a:r>
            <a:r>
              <a:rPr lang="en-US" sz="2800" kern="100" dirty="0">
                <a:effectLst/>
                <a:latin typeface="Arial" panose="020B0604020202020204" pitchFamily="34" charset="0"/>
                <a:ea typeface="Aptos" panose="020B0004020202020204" pitchFamily="34" charset="0"/>
                <a:cs typeface="Arial" panose="020B0604020202020204" pitchFamily="34" charset="0"/>
              </a:rPr>
              <a:t>hear about lessons learned.</a:t>
            </a:r>
          </a:p>
          <a:p>
            <a:endParaRPr lang="en-US" sz="28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pic>
        <p:nvPicPr>
          <p:cNvPr id="3074" name="Picture 2" descr="23 Injured in Subway Shooting - The New York Times">
            <a:extLst>
              <a:ext uri="{FF2B5EF4-FFF2-40B4-BE49-F238E27FC236}">
                <a16:creationId xmlns:a16="http://schemas.microsoft.com/office/drawing/2014/main" xmlns="" id="{072D2407-82C1-7AE7-0B04-1D8734FFD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857" y="816568"/>
            <a:ext cx="2877143" cy="206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978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565C45-2520-6B50-0E41-23AF6A145B69}"/>
              </a:ext>
            </a:extLst>
          </p:cNvPr>
          <p:cNvSpPr>
            <a:spLocks noGrp="1"/>
          </p:cNvSpPr>
          <p:nvPr>
            <p:ph type="title"/>
          </p:nvPr>
        </p:nvSpPr>
        <p:spPr>
          <a:xfrm>
            <a:off x="838200" y="365126"/>
            <a:ext cx="10515600" cy="670044"/>
          </a:xfrm>
        </p:spPr>
        <p:txBody>
          <a:bodyPr>
            <a:normAutofit fontScale="90000"/>
          </a:bodyPr>
          <a:lstStyle/>
          <a:p>
            <a:pPr algn="ctr"/>
            <a:r>
              <a:rPr lang="en-US" b="1" dirty="0">
                <a:solidFill>
                  <a:srgbClr val="002060"/>
                </a:solidFill>
              </a:rPr>
              <a:t>Resources</a:t>
            </a:r>
          </a:p>
        </p:txBody>
      </p:sp>
      <p:sp>
        <p:nvSpPr>
          <p:cNvPr id="3" name="Content Placeholder 2">
            <a:extLst>
              <a:ext uri="{FF2B5EF4-FFF2-40B4-BE49-F238E27FC236}">
                <a16:creationId xmlns:a16="http://schemas.microsoft.com/office/drawing/2014/main" xmlns="" id="{8C896FEF-ABF6-7831-0510-1956924BCB34}"/>
              </a:ext>
            </a:extLst>
          </p:cNvPr>
          <p:cNvSpPr>
            <a:spLocks noGrp="1"/>
          </p:cNvSpPr>
          <p:nvPr>
            <p:ph idx="1"/>
          </p:nvPr>
        </p:nvSpPr>
        <p:spPr>
          <a:xfrm>
            <a:off x="838199" y="2528597"/>
            <a:ext cx="5973147" cy="3648366"/>
          </a:xfrm>
        </p:spPr>
        <p:txBody>
          <a:bodyPr/>
          <a:lstStyle/>
          <a:p>
            <a:r>
              <a:rPr lang="en-US" dirty="0">
                <a:latin typeface="Arial" panose="020B0604020202020204" pitchFamily="34" charset="0"/>
                <a:cs typeface="Arial" panose="020B0604020202020204" pitchFamily="34" charset="0"/>
              </a:rPr>
              <a:t>Cal OES Governor’s Office of Emergency Services Active Shooter Awareness Guidance</a:t>
            </a:r>
          </a:p>
          <a:p>
            <a:pPr lvl="1"/>
            <a:r>
              <a:rPr lang="en-US" dirty="0">
                <a:latin typeface="Arial" panose="020B0604020202020204" pitchFamily="34" charset="0"/>
                <a:cs typeface="Arial" panose="020B0604020202020204" pitchFamily="34" charset="0"/>
                <a:hlinkClick r:id="rId2"/>
              </a:rPr>
              <a:t>http://www.caloes.ca.gov/Cal-OES-Divisions/Access-Functional-Needs</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 PowerPoint presentation is also available online.</a:t>
            </a:r>
          </a:p>
        </p:txBody>
      </p:sp>
      <p:pic>
        <p:nvPicPr>
          <p:cNvPr id="2050" name="Picture 2" descr="Cal OES Active Shooter Awareness Guidance">
            <a:extLst>
              <a:ext uri="{FF2B5EF4-FFF2-40B4-BE49-F238E27FC236}">
                <a16:creationId xmlns:a16="http://schemas.microsoft.com/office/drawing/2014/main" xmlns="" id="{84DEAD68-76CB-D923-BF4F-88D169EA1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9587" y="2116573"/>
            <a:ext cx="2257230" cy="349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002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8200"/>
            <a:ext cx="8229600" cy="990600"/>
          </a:xfrm>
        </p:spPr>
        <p:txBody>
          <a:bodyPr>
            <a:normAutofit/>
          </a:bodyPr>
          <a:lstStyle/>
          <a:p>
            <a:pPr algn="ctr"/>
            <a:r>
              <a:rPr lang="en-US" b="1" dirty="0">
                <a:solidFill>
                  <a:srgbClr val="FF0000"/>
                </a:solidFill>
                <a:latin typeface="Arial" pitchFamily="34" charset="0"/>
                <a:cs typeface="Arial" pitchFamily="34" charset="0"/>
              </a:rPr>
              <a:t>QUESTIONS OR COMMENTS?</a:t>
            </a:r>
          </a:p>
        </p:txBody>
      </p:sp>
      <p:sp>
        <p:nvSpPr>
          <p:cNvPr id="3" name="Content Placeholder 2"/>
          <p:cNvSpPr>
            <a:spLocks noGrp="1"/>
          </p:cNvSpPr>
          <p:nvPr>
            <p:ph idx="1"/>
          </p:nvPr>
        </p:nvSpPr>
        <p:spPr>
          <a:xfrm>
            <a:off x="1981200" y="4572000"/>
            <a:ext cx="8229600" cy="2002536"/>
          </a:xfrm>
        </p:spPr>
        <p:txBody>
          <a:bodyPr>
            <a:normAutofit lnSpcReduction="10000"/>
          </a:bodyPr>
          <a:lstStyle/>
          <a:p>
            <a:pPr marL="0" indent="0" algn="ctr">
              <a:buNone/>
              <a:defRPr/>
            </a:pPr>
            <a:r>
              <a:rPr lang="en-US" b="1" dirty="0">
                <a:solidFill>
                  <a:srgbClr val="FF0000"/>
                </a:solidFill>
                <a:latin typeface="Arial" pitchFamily="34" charset="0"/>
                <a:cs typeface="Arial" pitchFamily="34" charset="0"/>
              </a:rPr>
              <a:t>Contact: </a:t>
            </a:r>
          </a:p>
          <a:p>
            <a:pPr marL="0" indent="0" algn="ctr">
              <a:buNone/>
              <a:defRPr/>
            </a:pPr>
            <a:r>
              <a:rPr lang="en-US" b="1" i="1" dirty="0">
                <a:solidFill>
                  <a:srgbClr val="002060"/>
                </a:solidFill>
                <a:latin typeface="Arial" pitchFamily="34" charset="0"/>
                <a:cs typeface="Arial" pitchFamily="34" charset="0"/>
              </a:rPr>
              <a:t>Kelly Boyd </a:t>
            </a:r>
            <a:endParaRPr lang="en-US" b="1" dirty="0">
              <a:solidFill>
                <a:srgbClr val="002060"/>
              </a:solidFill>
              <a:latin typeface="Arial" pitchFamily="34" charset="0"/>
              <a:cs typeface="Arial" pitchFamily="34" charset="0"/>
            </a:endParaRPr>
          </a:p>
          <a:p>
            <a:pPr marL="0" indent="0" algn="ctr">
              <a:buNone/>
              <a:defRPr/>
            </a:pPr>
            <a:r>
              <a:rPr lang="en-US" b="1" dirty="0">
                <a:solidFill>
                  <a:srgbClr val="002060"/>
                </a:solidFill>
                <a:latin typeface="Arial" pitchFamily="34" charset="0"/>
                <a:cs typeface="Arial" pitchFamily="34" charset="0"/>
              </a:rPr>
              <a:t>(609</a:t>
            </a:r>
            <a:r>
              <a:rPr lang="en-US" b="1">
                <a:solidFill>
                  <a:srgbClr val="002060"/>
                </a:solidFill>
                <a:latin typeface="Arial" pitchFamily="34" charset="0"/>
                <a:cs typeface="Arial" pitchFamily="34" charset="0"/>
              </a:rPr>
              <a:t>) 455-9068</a:t>
            </a:r>
            <a:endParaRPr lang="en-US" b="1" dirty="0">
              <a:solidFill>
                <a:srgbClr val="002060"/>
              </a:solidFill>
              <a:latin typeface="Arial" pitchFamily="34" charset="0"/>
              <a:cs typeface="Arial" pitchFamily="34" charset="0"/>
            </a:endParaRPr>
          </a:p>
          <a:p>
            <a:pPr marL="0" indent="0" algn="ctr">
              <a:buNone/>
              <a:defRPr/>
            </a:pPr>
            <a:r>
              <a:rPr lang="en-US" b="1" dirty="0">
                <a:solidFill>
                  <a:srgbClr val="002060"/>
                </a:solidFill>
                <a:latin typeface="Arial" pitchFamily="34" charset="0"/>
                <a:cs typeface="Arial" pitchFamily="34" charset="0"/>
              </a:rPr>
              <a:t>kelly.boyd@njsp.gov</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437" y="2133601"/>
            <a:ext cx="2143125" cy="2143125"/>
          </a:xfrm>
          <a:prstGeom prst="rect">
            <a:avLst/>
          </a:prstGeom>
        </p:spPr>
      </p:pic>
    </p:spTree>
    <p:extLst>
      <p:ext uri="{BB962C8B-B14F-4D97-AF65-F5344CB8AC3E}">
        <p14:creationId xmlns:p14="http://schemas.microsoft.com/office/powerpoint/2010/main" val="3221269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DCD178-048F-C9BB-B9BB-52FE52D4A793}"/>
              </a:ext>
            </a:extLst>
          </p:cNvPr>
          <p:cNvSpPr>
            <a:spLocks noGrp="1"/>
          </p:cNvSpPr>
          <p:nvPr>
            <p:ph type="title"/>
          </p:nvPr>
        </p:nvSpPr>
        <p:spPr>
          <a:xfrm>
            <a:off x="838200" y="365125"/>
            <a:ext cx="10515600" cy="1044225"/>
          </a:xfrm>
        </p:spPr>
        <p:txBody>
          <a:bodyPr/>
          <a:lstStyle/>
          <a:p>
            <a:pPr algn="ctr"/>
            <a:r>
              <a:rPr lang="en-US" b="1" dirty="0">
                <a:solidFill>
                  <a:srgbClr val="002060"/>
                </a:solidFill>
                <a:latin typeface="Arial" panose="020B0604020202020204" pitchFamily="34" charset="0"/>
                <a:cs typeface="Arial" panose="020B0604020202020204" pitchFamily="34" charset="0"/>
              </a:rPr>
              <a:t>Workshop Overview</a:t>
            </a:r>
          </a:p>
        </p:txBody>
      </p:sp>
      <p:sp>
        <p:nvSpPr>
          <p:cNvPr id="3" name="Content Placeholder 2">
            <a:extLst>
              <a:ext uri="{FF2B5EF4-FFF2-40B4-BE49-F238E27FC236}">
                <a16:creationId xmlns:a16="http://schemas.microsoft.com/office/drawing/2014/main" xmlns="" id="{DCF11DED-AE8D-6EDB-A1BD-F83204C967C5}"/>
              </a:ext>
            </a:extLst>
          </p:cNvPr>
          <p:cNvSpPr>
            <a:spLocks noGrp="1"/>
          </p:cNvSpPr>
          <p:nvPr>
            <p:ph idx="1"/>
          </p:nvPr>
        </p:nvSpPr>
        <p:spPr>
          <a:xfrm>
            <a:off x="516971" y="3071003"/>
            <a:ext cx="11158057" cy="3421871"/>
          </a:xfrm>
        </p:spPr>
        <p:txBody>
          <a:bodyPr>
            <a:normAutofit/>
          </a:bodyPr>
          <a:lstStyle/>
          <a:p>
            <a:pPr marL="0" marR="0" indent="0">
              <a:lnSpc>
                <a:spcPct val="115000"/>
              </a:lnSpc>
              <a:spcBef>
                <a:spcPts val="0"/>
              </a:spcBef>
              <a:spcAft>
                <a:spcPts val="800"/>
              </a:spcAft>
              <a:buNone/>
            </a:pPr>
            <a:r>
              <a:rPr lang="en-US" sz="2800" kern="100" dirty="0">
                <a:effectLst/>
                <a:latin typeface="Arial" panose="020B0604020202020204" pitchFamily="34" charset="0"/>
                <a:ea typeface="Aptos" panose="020B0004020202020204" pitchFamily="34" charset="0"/>
                <a:cs typeface="Arial" panose="020B0604020202020204" pitchFamily="34" charset="0"/>
              </a:rPr>
              <a:t>Since there is </a:t>
            </a:r>
            <a:r>
              <a:rPr lang="en-US" sz="280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no</a:t>
            </a:r>
            <a:r>
              <a:rPr lang="en-US" sz="2800"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280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established</a:t>
            </a:r>
            <a:r>
              <a:rPr lang="en-US" sz="2800"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 </a:t>
            </a:r>
            <a:r>
              <a:rPr lang="en-US" sz="2800" b="1"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best practice </a:t>
            </a:r>
            <a:r>
              <a:rPr lang="en-US" sz="2800" kern="100" dirty="0">
                <a:effectLst/>
                <a:latin typeface="Arial" panose="020B0604020202020204" pitchFamily="34" charset="0"/>
                <a:ea typeface="Aptos" panose="020B0004020202020204" pitchFamily="34" charset="0"/>
                <a:cs typeface="Arial" panose="020B0604020202020204" pitchFamily="34" charset="0"/>
              </a:rPr>
              <a:t>on how to respond to people who have DAFN during an active shooter situation, t</a:t>
            </a:r>
            <a:r>
              <a:rPr lang="en-US" sz="2800" dirty="0">
                <a:effectLst/>
                <a:latin typeface="Arial" panose="020B0604020202020204" pitchFamily="34" charset="0"/>
                <a:ea typeface="Times New Roman" panose="02020603050405020304" pitchFamily="18" charset="0"/>
                <a:cs typeface="Arial" panose="020B0604020202020204" pitchFamily="34" charset="0"/>
              </a:rPr>
              <a:t>his workshop provides information on what to expect during active shooter events, recommended actions, and how to communicate effectively with individuals who have </a:t>
            </a:r>
            <a:r>
              <a:rPr lang="en-US" dirty="0">
                <a:latin typeface="Arial" panose="020B0604020202020204" pitchFamily="34" charset="0"/>
                <a:ea typeface="Times New Roman" panose="02020603050405020304" pitchFamily="18" charset="0"/>
                <a:cs typeface="Arial" panose="020B0604020202020204" pitchFamily="34" charset="0"/>
              </a:rPr>
              <a:t>disabilities and access and functional needs (DAFN).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52574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427036"/>
            <a:ext cx="8229600" cy="1043730"/>
          </a:xfrm>
        </p:spPr>
        <p:txBody>
          <a:bodyPr/>
          <a:lstStyle/>
          <a:p>
            <a:pPr algn="ctr">
              <a:defRPr/>
            </a:pPr>
            <a:r>
              <a:rPr lang="en-US" b="1" dirty="0">
                <a:solidFill>
                  <a:srgbClr val="002060"/>
                </a:solidFill>
                <a:latin typeface="Arial" panose="020B0604020202020204" pitchFamily="34" charset="0"/>
                <a:cs typeface="Arial" panose="020B0604020202020204" pitchFamily="34" charset="0"/>
              </a:rPr>
              <a:t>What is a Disability?</a:t>
            </a:r>
          </a:p>
        </p:txBody>
      </p:sp>
      <p:sp>
        <p:nvSpPr>
          <p:cNvPr id="22529" name="Content Placeholder 1"/>
          <p:cNvSpPr>
            <a:spLocks noGrp="1"/>
          </p:cNvSpPr>
          <p:nvPr>
            <p:ph idx="1"/>
          </p:nvPr>
        </p:nvSpPr>
        <p:spPr>
          <a:xfrm>
            <a:off x="763398" y="2642532"/>
            <a:ext cx="10914077" cy="3788432"/>
          </a:xfrm>
        </p:spPr>
        <p:txBody>
          <a:bodyPr>
            <a:normAutofit/>
          </a:bodyPr>
          <a:lstStyle/>
          <a:p>
            <a:pPr>
              <a:buFont typeface="Wingdings 3" pitchFamily="18" charset="2"/>
              <a:buNone/>
            </a:pPr>
            <a:endParaRPr lang="en-US" b="1" dirty="0"/>
          </a:p>
          <a:p>
            <a:pPr>
              <a:buFont typeface="Wingdings 3" pitchFamily="18" charset="2"/>
              <a:buNone/>
            </a:pPr>
            <a:r>
              <a:rPr lang="en-US" b="1" dirty="0">
                <a:solidFill>
                  <a:schemeClr val="tx1"/>
                </a:solidFill>
                <a:latin typeface="Arial" panose="020B0604020202020204" pitchFamily="34" charset="0"/>
                <a:cs typeface="Arial" panose="020B0604020202020204" pitchFamily="34" charset="0"/>
              </a:rPr>
              <a:t>Americans with Disabilities Act definition:</a:t>
            </a:r>
          </a:p>
          <a:p>
            <a:pPr>
              <a:buFont typeface="Wingdings 3" pitchFamily="18" charset="2"/>
              <a:buNone/>
            </a:pPr>
            <a:endParaRPr lang="en-US" dirty="0">
              <a:solidFill>
                <a:schemeClr val="tx1"/>
              </a:solidFill>
              <a:latin typeface="Arial" panose="020B0604020202020204" pitchFamily="34" charset="0"/>
              <a:cs typeface="Arial" panose="020B0604020202020204" pitchFamily="34" charset="0"/>
            </a:endParaRPr>
          </a:p>
          <a:p>
            <a:pPr>
              <a:buFont typeface="Wingdings 3" pitchFamily="18" charset="2"/>
              <a:buNone/>
            </a:pPr>
            <a:r>
              <a:rPr lang="en-US" dirty="0">
                <a:solidFill>
                  <a:schemeClr val="tx1"/>
                </a:solidFill>
                <a:latin typeface="Arial" panose="020B0604020202020204" pitchFamily="34" charset="0"/>
                <a:cs typeface="Arial" panose="020B0604020202020204" pitchFamily="34" charset="0"/>
              </a:rPr>
              <a:t>An individual with a disability is a person who has a physical or </a:t>
            </a:r>
          </a:p>
          <a:p>
            <a:pPr>
              <a:buFont typeface="Wingdings 3" pitchFamily="18" charset="2"/>
              <a:buNone/>
            </a:pPr>
            <a:r>
              <a:rPr lang="en-US" dirty="0">
                <a:solidFill>
                  <a:schemeClr val="tx1"/>
                </a:solidFill>
                <a:latin typeface="Arial" panose="020B0604020202020204" pitchFamily="34" charset="0"/>
                <a:cs typeface="Arial" panose="020B0604020202020204" pitchFamily="34" charset="0"/>
              </a:rPr>
              <a:t>mental impairment that substantially limits one or more major life </a:t>
            </a:r>
          </a:p>
          <a:p>
            <a:pPr>
              <a:buFont typeface="Wingdings 3" pitchFamily="18" charset="2"/>
              <a:buNone/>
            </a:pPr>
            <a:r>
              <a:rPr lang="en-US" dirty="0">
                <a:solidFill>
                  <a:schemeClr val="tx1"/>
                </a:solidFill>
                <a:latin typeface="Arial" panose="020B0604020202020204" pitchFamily="34" charset="0"/>
                <a:cs typeface="Arial" panose="020B0604020202020204" pitchFamily="34" charset="0"/>
              </a:rPr>
              <a:t>activities</a:t>
            </a:r>
            <a:r>
              <a:rPr lang="en-US" dirty="0">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p:txBody>
      </p:sp>
      <p:pic>
        <p:nvPicPr>
          <p:cNvPr id="2" name="Picture 3" descr="C:\Users\kboyd\AppData\Local\Microsoft\Windows\Temporary Internet Files\Content.IE5\GUG9SV9P\disabilities-act1[1].gif">
            <a:extLst>
              <a:ext uri="{FF2B5EF4-FFF2-40B4-BE49-F238E27FC236}">
                <a16:creationId xmlns:a16="http://schemas.microsoft.com/office/drawing/2014/main" xmlns="" id="{300A7589-5970-459E-8FEA-18D236844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0012" y="1852859"/>
            <a:ext cx="2041742" cy="1991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defRPr/>
            </a:pPr>
            <a:r>
              <a:rPr lang="en-US" b="1" dirty="0">
                <a:solidFill>
                  <a:srgbClr val="002060"/>
                </a:solidFill>
                <a:latin typeface="Arial" panose="020B0604020202020204" pitchFamily="34" charset="0"/>
                <a:cs typeface="Arial" panose="020B0604020202020204" pitchFamily="34" charset="0"/>
              </a:rPr>
              <a:t>Major Life Activities</a:t>
            </a:r>
          </a:p>
        </p:txBody>
      </p:sp>
      <p:sp>
        <p:nvSpPr>
          <p:cNvPr id="24577" name="Content Placeholder 1"/>
          <p:cNvSpPr>
            <a:spLocks noGrp="1"/>
          </p:cNvSpPr>
          <p:nvPr>
            <p:ph idx="1"/>
          </p:nvPr>
        </p:nvSpPr>
        <p:spPr>
          <a:xfrm>
            <a:off x="771088" y="2446716"/>
            <a:ext cx="10515600" cy="4046159"/>
          </a:xfrm>
        </p:spPr>
        <p:txBody>
          <a:bodyPr>
            <a:normAutofit lnSpcReduction="10000"/>
          </a:bodyPr>
          <a:lstStyle/>
          <a:p>
            <a:endParaRPr lang="en-US" dirty="0"/>
          </a:p>
          <a:p>
            <a:pPr>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Self-care</a:t>
            </a:r>
          </a:p>
          <a:p>
            <a:pPr>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Receptive and expressive language</a:t>
            </a:r>
          </a:p>
          <a:p>
            <a:pPr>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Learning</a:t>
            </a:r>
          </a:p>
          <a:p>
            <a:pPr>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Mobility</a:t>
            </a:r>
          </a:p>
          <a:p>
            <a:pPr>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Self-direction</a:t>
            </a:r>
          </a:p>
          <a:p>
            <a:pPr>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Capacity for independent living</a:t>
            </a:r>
          </a:p>
          <a:p>
            <a:pPr>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Economic self-sufficiency</a:t>
            </a:r>
          </a:p>
        </p:txBody>
      </p:sp>
      <p:pic>
        <p:nvPicPr>
          <p:cNvPr id="6" name="Picture 5" descr="A person standing in a room with a flag&#10;&#10;Description automatically generated">
            <a:extLst>
              <a:ext uri="{FF2B5EF4-FFF2-40B4-BE49-F238E27FC236}">
                <a16:creationId xmlns:a16="http://schemas.microsoft.com/office/drawing/2014/main" xmlns="" id="{E9648754-23D7-998A-FF4D-51BB09276C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69" r="9940" b="26920"/>
          <a:stretch/>
        </p:blipFill>
        <p:spPr>
          <a:xfrm>
            <a:off x="8238931" y="2378839"/>
            <a:ext cx="3047757" cy="36487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69451" y="1990721"/>
            <a:ext cx="8149929" cy="4549895"/>
          </a:xfrm>
          <a:prstGeom prst="rect">
            <a:avLst/>
          </a:prstGeom>
          <a:noFill/>
          <a:ln>
            <a:noFill/>
          </a:ln>
        </p:spPr>
        <p:txBody>
          <a:bodyPr/>
          <a:lstStyle/>
          <a:p>
            <a:pPr marL="922338" indent="-457200">
              <a:spcAft>
                <a:spcPct val="25000"/>
              </a:spcAft>
              <a:buFont typeface="Arial" panose="020B0604020202020204" pitchFamily="34" charset="0"/>
              <a:buChar char="•"/>
              <a:defRPr/>
            </a:pPr>
            <a:r>
              <a:rPr lang="en-US" sz="2800" dirty="0">
                <a:latin typeface="Arial" panose="020B0604020202020204" pitchFamily="34" charset="0"/>
                <a:cs typeface="Arial" panose="020B0604020202020204" pitchFamily="34" charset="0"/>
              </a:rPr>
              <a:t>Intellectual/Developmental disabilities (I/DD)</a:t>
            </a:r>
          </a:p>
          <a:p>
            <a:pPr marL="922338" indent="-457200">
              <a:spcAft>
                <a:spcPct val="25000"/>
              </a:spcAft>
              <a:buFont typeface="Arial" panose="020B0604020202020204" pitchFamily="34" charset="0"/>
              <a:buChar char="•"/>
              <a:defRPr/>
            </a:pPr>
            <a:r>
              <a:rPr lang="en-US" sz="2800" dirty="0">
                <a:latin typeface="Arial" panose="020B0604020202020204" pitchFamily="34" charset="0"/>
                <a:cs typeface="Arial" panose="020B0604020202020204" pitchFamily="34" charset="0"/>
              </a:rPr>
              <a:t>Physical disabilities</a:t>
            </a:r>
          </a:p>
          <a:p>
            <a:pPr marL="922338" indent="-457200">
              <a:spcAft>
                <a:spcPct val="25000"/>
              </a:spcAft>
              <a:buFont typeface="Arial" panose="020B0604020202020204" pitchFamily="34" charset="0"/>
              <a:buChar char="•"/>
              <a:defRPr/>
            </a:pPr>
            <a:r>
              <a:rPr lang="en-US" sz="2800" dirty="0">
                <a:latin typeface="Arial" panose="020B0604020202020204" pitchFamily="34" charset="0"/>
                <a:cs typeface="Arial" panose="020B0604020202020204" pitchFamily="34" charset="0"/>
              </a:rPr>
              <a:t>Psychiatric disabilities</a:t>
            </a:r>
          </a:p>
          <a:p>
            <a:pPr marL="922338" indent="-457200">
              <a:spcAft>
                <a:spcPct val="25000"/>
              </a:spcAft>
              <a:buFont typeface="Arial" panose="020B0604020202020204" pitchFamily="34" charset="0"/>
              <a:buChar char="•"/>
              <a:defRPr/>
            </a:pPr>
            <a:r>
              <a:rPr lang="en-US" sz="2800" dirty="0">
                <a:latin typeface="Arial" panose="020B0604020202020204" pitchFamily="34" charset="0"/>
                <a:cs typeface="Arial" panose="020B0604020202020204" pitchFamily="34" charset="0"/>
              </a:rPr>
              <a:t>Hearing disabilities</a:t>
            </a:r>
          </a:p>
          <a:p>
            <a:pPr marL="922338" indent="-457200">
              <a:spcAft>
                <a:spcPct val="25000"/>
              </a:spcAft>
              <a:buFont typeface="Arial" panose="020B0604020202020204" pitchFamily="34" charset="0"/>
              <a:buChar char="•"/>
              <a:defRPr/>
            </a:pPr>
            <a:r>
              <a:rPr lang="en-US" sz="2800" dirty="0">
                <a:latin typeface="Arial" panose="020B0604020202020204" pitchFamily="34" charset="0"/>
                <a:cs typeface="Arial" panose="020B0604020202020204" pitchFamily="34" charset="0"/>
              </a:rPr>
              <a:t>Visual disabilities</a:t>
            </a:r>
          </a:p>
          <a:p>
            <a:pPr marL="922338" indent="-457200">
              <a:spcAft>
                <a:spcPct val="25000"/>
              </a:spcAft>
              <a:buFont typeface="Arial" panose="020B0604020202020204" pitchFamily="34" charset="0"/>
              <a:buChar char="•"/>
              <a:defRPr/>
            </a:pPr>
            <a:r>
              <a:rPr lang="en-US" sz="2800" dirty="0">
                <a:latin typeface="Arial" panose="020B0604020202020204" pitchFamily="34" charset="0"/>
                <a:cs typeface="Arial" panose="020B0604020202020204" pitchFamily="34" charset="0"/>
              </a:rPr>
              <a:t>Invisible disabilities</a:t>
            </a:r>
          </a:p>
          <a:p>
            <a:pPr marL="922338" indent="-457200">
              <a:spcAft>
                <a:spcPct val="25000"/>
              </a:spcAft>
              <a:buFont typeface="Arial" panose="020B0604020202020204" pitchFamily="34" charset="0"/>
              <a:buChar char="•"/>
              <a:defRPr/>
            </a:pPr>
            <a:r>
              <a:rPr lang="en-US" sz="2800" dirty="0">
                <a:latin typeface="Arial" panose="020B0604020202020204" pitchFamily="34" charset="0"/>
                <a:cs typeface="Arial" panose="020B0604020202020204" pitchFamily="34" charset="0"/>
              </a:rPr>
              <a:t>Other sensory disabilities</a:t>
            </a:r>
          </a:p>
          <a:p>
            <a:pPr marL="922338" indent="-457200">
              <a:spcAft>
                <a:spcPct val="25000"/>
              </a:spcAft>
              <a:buFont typeface="Arial" panose="020B0604020202020204" pitchFamily="34" charset="0"/>
              <a:buChar char="•"/>
              <a:defRPr/>
            </a:pPr>
            <a:r>
              <a:rPr lang="en-US" sz="2800" dirty="0">
                <a:latin typeface="Arial" panose="020B0604020202020204" pitchFamily="34" charset="0"/>
                <a:cs typeface="Arial" panose="020B0604020202020204" pitchFamily="34" charset="0"/>
              </a:rPr>
              <a:t>Chronic conditions</a:t>
            </a:r>
          </a:p>
          <a:p>
            <a:pPr marL="922338" indent="-457200">
              <a:spcAft>
                <a:spcPct val="25000"/>
              </a:spcAft>
              <a:buFont typeface="Arial" panose="020B0604020202020204" pitchFamily="34" charset="0"/>
              <a:buChar char="•"/>
              <a:defRPr/>
            </a:pPr>
            <a:endParaRPr lang="en-US" sz="2800" dirty="0">
              <a:solidFill>
                <a:srgbClr val="FFC00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981200" y="317384"/>
            <a:ext cx="8229600" cy="838200"/>
          </a:xfrm>
        </p:spPr>
        <p:txBody>
          <a:bodyPr>
            <a:normAutofit/>
          </a:bodyPr>
          <a:lstStyle/>
          <a:p>
            <a:pPr algn="ctr">
              <a:defRPr/>
            </a:pPr>
            <a:r>
              <a:rPr lang="en-US" b="1" dirty="0">
                <a:solidFill>
                  <a:srgbClr val="002060"/>
                </a:solidFill>
                <a:latin typeface="Arial" panose="020B0604020202020204" pitchFamily="34" charset="0"/>
                <a:cs typeface="Arial" panose="020B0604020202020204" pitchFamily="34" charset="0"/>
              </a:rPr>
              <a:t>Types of Disabilities</a:t>
            </a:r>
          </a:p>
        </p:txBody>
      </p:sp>
      <p:pic>
        <p:nvPicPr>
          <p:cNvPr id="3" name="Picture 2" descr="C:\Users\kboyd\AppData\Local\Microsoft\Windows\Temporary Internet Files\Content.IE5\VACOVBES\120px-Disability_symbols.svg[1].png">
            <a:extLst>
              <a:ext uri="{FF2B5EF4-FFF2-40B4-BE49-F238E27FC236}">
                <a16:creationId xmlns:a16="http://schemas.microsoft.com/office/drawing/2014/main" xmlns="" id="{E6ECC5CB-0738-0428-3315-D43182B4C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4795" y="3328853"/>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286605"/>
            <a:ext cx="8382000" cy="1139523"/>
          </a:xfrm>
        </p:spPr>
        <p:txBody>
          <a:bodyPr>
            <a:normAutofit/>
          </a:bodyPr>
          <a:lstStyle/>
          <a:p>
            <a:pPr algn="ctr">
              <a:defRPr/>
            </a:pPr>
            <a:r>
              <a:rPr lang="en-US" sz="4500" b="1" dirty="0">
                <a:solidFill>
                  <a:srgbClr val="002060"/>
                </a:solidFill>
                <a:latin typeface="Arial" panose="020B0604020202020204" pitchFamily="34" charset="0"/>
                <a:cs typeface="Arial" panose="020B0604020202020204" pitchFamily="34" charset="0"/>
              </a:rPr>
              <a:t>Access and Functional Needs</a:t>
            </a:r>
          </a:p>
        </p:txBody>
      </p:sp>
      <p:sp>
        <p:nvSpPr>
          <p:cNvPr id="35841" name="Content Placeholder 1"/>
          <p:cNvSpPr>
            <a:spLocks noGrp="1"/>
          </p:cNvSpPr>
          <p:nvPr>
            <p:ph idx="1"/>
          </p:nvPr>
        </p:nvSpPr>
        <p:spPr>
          <a:xfrm>
            <a:off x="657744" y="2186915"/>
            <a:ext cx="6407290" cy="3864125"/>
          </a:xfrm>
        </p:spPr>
        <p:txBody>
          <a:bodyPr>
            <a:normAutofit fontScale="92500"/>
          </a:bodyPr>
          <a:lstStyle/>
          <a:p>
            <a:endParaRPr lang="en-US" dirty="0"/>
          </a:p>
          <a:p>
            <a:pPr>
              <a:buFont typeface="Wingdings 3" pitchFamily="18" charset="2"/>
              <a:buNone/>
            </a:pPr>
            <a:endParaRPr lang="en-US" dirty="0"/>
          </a:p>
          <a:p>
            <a:pPr>
              <a:buNone/>
            </a:pPr>
            <a:r>
              <a:rPr lang="en-US" sz="2400" dirty="0"/>
              <a:t>    </a:t>
            </a:r>
            <a:r>
              <a:rPr lang="en-US" sz="2400" dirty="0">
                <a:solidFill>
                  <a:schemeClr val="tx1"/>
                </a:solidFill>
                <a:latin typeface="Arial" panose="020B0604020202020204" pitchFamily="34" charset="0"/>
                <a:cs typeface="Arial" panose="020B0604020202020204" pitchFamily="34" charset="0"/>
              </a:rPr>
              <a:t>Access and Functional Needs (AFN) is a function-based definition of disability. Instead of using the term "special needs,</a:t>
            </a:r>
            <a:r>
              <a:rPr lang="en-US" sz="2400" dirty="0">
                <a:latin typeface="Arial" panose="020B0604020202020204" pitchFamily="34" charset="0"/>
                <a:cs typeface="Arial" panose="020B0604020202020204" pitchFamily="34" charset="0"/>
              </a:rPr>
              <a:t>”</a:t>
            </a:r>
            <a:r>
              <a:rPr lang="en-US" sz="2400" dirty="0">
                <a:solidFill>
                  <a:schemeClr val="tx1"/>
                </a:solidFill>
                <a:latin typeface="Arial" panose="020B0604020202020204" pitchFamily="34" charset="0"/>
                <a:cs typeface="Arial" panose="020B0604020202020204" pitchFamily="34" charset="0"/>
              </a:rPr>
              <a:t> AFN reflects the capabilities of the individual—not the condition, label or medical diagnosis.</a:t>
            </a:r>
          </a:p>
          <a:p>
            <a:pPr>
              <a:buFont typeface="Wingdings 3" pitchFamily="18" charset="2"/>
              <a:buNone/>
            </a:pPr>
            <a:endParaRPr lang="en-US" dirty="0"/>
          </a:p>
          <a:p>
            <a:pPr>
              <a:buFont typeface="Wingdings 3" pitchFamily="18" charset="2"/>
              <a:buNone/>
            </a:pPr>
            <a:endParaRPr lang="en-US" dirty="0"/>
          </a:p>
          <a:p>
            <a:pPr>
              <a:buFont typeface="Wingdings 3" pitchFamily="18" charset="2"/>
              <a:buNone/>
            </a:pPr>
            <a:r>
              <a:rPr lang="en-US" sz="1400" dirty="0"/>
              <a:t>Source: www.ready.nj.gov/plan/special-needs.html</a:t>
            </a:r>
          </a:p>
        </p:txBody>
      </p:sp>
      <p:pic>
        <p:nvPicPr>
          <p:cNvPr id="4" name="Picture 2" descr="C:\Users\kboyd\AppData\Local\Microsoft\Windows\Temporary Internet Files\Content.IE5\NI5NL778\invisible_disability_stickers-r449f8209b2e24f9e99cbbfda6d03ece2_v9i40_8byvr_324[1].jpg">
            <a:extLst>
              <a:ext uri="{FF2B5EF4-FFF2-40B4-BE49-F238E27FC236}">
                <a16:creationId xmlns:a16="http://schemas.microsoft.com/office/drawing/2014/main" xmlns="" id="{D215175E-E3A2-577E-27EA-E9A52362E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749" y="2613480"/>
            <a:ext cx="2663195" cy="26631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3CC817C-0EEA-092F-072E-4629771D44DB}"/>
              </a:ext>
            </a:extLst>
          </p:cNvPr>
          <p:cNvPicPr>
            <a:picLocks noChangeAspect="1"/>
          </p:cNvPicPr>
          <p:nvPr/>
        </p:nvPicPr>
        <p:blipFill>
          <a:blip r:embed="rId2"/>
          <a:stretch>
            <a:fillRect/>
          </a:stretch>
        </p:blipFill>
        <p:spPr>
          <a:xfrm>
            <a:off x="928537" y="249973"/>
            <a:ext cx="10620152" cy="1072989"/>
          </a:xfrm>
          <a:prstGeom prst="rect">
            <a:avLst/>
          </a:prstGeom>
        </p:spPr>
      </p:pic>
      <p:pic>
        <p:nvPicPr>
          <p:cNvPr id="4" name="Picture 3" descr="A blue sign with white text&#10;&#10;Description automatically generated">
            <a:extLst>
              <a:ext uri="{FF2B5EF4-FFF2-40B4-BE49-F238E27FC236}">
                <a16:creationId xmlns:a16="http://schemas.microsoft.com/office/drawing/2014/main" xmlns="" id="{5FE9EF08-A9B3-AB73-F362-22D5E0431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113" y="1853757"/>
            <a:ext cx="5715000" cy="4286250"/>
          </a:xfrm>
          <a:prstGeom prst="rect">
            <a:avLst/>
          </a:prstGeom>
        </p:spPr>
      </p:pic>
    </p:spTree>
    <p:extLst>
      <p:ext uri="{BB962C8B-B14F-4D97-AF65-F5344CB8AC3E}">
        <p14:creationId xmlns:p14="http://schemas.microsoft.com/office/powerpoint/2010/main" val="1764355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933" y="211951"/>
            <a:ext cx="10983395" cy="665163"/>
          </a:xfrm>
        </p:spPr>
        <p:txBody>
          <a:bodyPr>
            <a:normAutofit fontScale="90000"/>
          </a:bodyPr>
          <a:lstStyle/>
          <a:p>
            <a:pPr algn="ctr"/>
            <a:r>
              <a:rPr lang="en-US" b="1" dirty="0">
                <a:solidFill>
                  <a:srgbClr val="002060"/>
                </a:solidFill>
                <a:latin typeface="Arial" panose="020B0604020202020204" pitchFamily="34" charset="0"/>
                <a:cs typeface="Arial" panose="020B0604020202020204" pitchFamily="34" charset="0"/>
              </a:rPr>
              <a:t>DAFN &amp; CMIST</a:t>
            </a:r>
          </a:p>
        </p:txBody>
      </p:sp>
      <p:sp>
        <p:nvSpPr>
          <p:cNvPr id="3" name="Content Placeholder 2"/>
          <p:cNvSpPr>
            <a:spLocks noGrp="1"/>
          </p:cNvSpPr>
          <p:nvPr>
            <p:ph idx="4294967295"/>
          </p:nvPr>
        </p:nvSpPr>
        <p:spPr>
          <a:xfrm>
            <a:off x="309044" y="1886485"/>
            <a:ext cx="11433175" cy="4759564"/>
          </a:xfrm>
        </p:spPr>
        <p:txBody>
          <a:bodyPr>
            <a:normAutofit fontScale="32500" lnSpcReduction="20000"/>
          </a:bodyPr>
          <a:lstStyle/>
          <a:p>
            <a:pPr marL="109728" indent="0">
              <a:lnSpc>
                <a:spcPct val="120000"/>
              </a:lnSpc>
              <a:buNone/>
            </a:pPr>
            <a:r>
              <a:rPr lang="en-US" sz="6400" dirty="0">
                <a:latin typeface="Arial" panose="020B0604020202020204" pitchFamily="34" charset="0"/>
                <a:cs typeface="Arial" panose="020B0604020202020204" pitchFamily="34" charset="0"/>
              </a:rPr>
              <a:t>Individuals with DAFN have issues regarding CMIST:</a:t>
            </a:r>
          </a:p>
          <a:p>
            <a:pPr marL="109728" indent="0">
              <a:lnSpc>
                <a:spcPct val="120000"/>
              </a:lnSpc>
              <a:buNone/>
            </a:pPr>
            <a:endParaRPr lang="en-US" sz="3700" dirty="0">
              <a:latin typeface="Arial" panose="020B0604020202020204" pitchFamily="34" charset="0"/>
              <a:cs typeface="Arial" panose="020B0604020202020204" pitchFamily="34" charset="0"/>
            </a:endParaRPr>
          </a:p>
          <a:p>
            <a:pPr>
              <a:lnSpc>
                <a:spcPct val="120000"/>
              </a:lnSpc>
            </a:pPr>
            <a:r>
              <a:rPr lang="en-US" sz="6400" b="1" dirty="0">
                <a:latin typeface="Arial" panose="020B0604020202020204" pitchFamily="34" charset="0"/>
                <a:cs typeface="Arial" panose="020B0604020202020204" pitchFamily="34" charset="0"/>
              </a:rPr>
              <a:t>Communication</a:t>
            </a:r>
            <a:r>
              <a:rPr lang="en-US" sz="6400" dirty="0">
                <a:latin typeface="Arial" panose="020B0604020202020204" pitchFamily="34" charset="0"/>
                <a:cs typeface="Arial" panose="020B0604020202020204" pitchFamily="34" charset="0"/>
              </a:rPr>
              <a:t> - </a:t>
            </a:r>
            <a:r>
              <a:rPr lang="en-US" sz="5600" dirty="0">
                <a:latin typeface="Arial" panose="020B0604020202020204" pitchFamily="34" charset="0"/>
                <a:cs typeface="Arial" panose="020B0604020202020204" pitchFamily="34" charset="0"/>
              </a:rPr>
              <a:t>Individuals who have limitations that interfere with the receipt of and response to information will need that information provided in accessible formats they can understand and use. They may not be able to hear verbal announcements, see directional signs, or understand how to get assistance due to hearing, vision, speech, cognitive, or intellectual limitations, and/or limited English proficiency. This support may include interpreters, translators, hearing aids, message boards, electronic devices and 508 compliant websites that are accessible to all users. </a:t>
            </a:r>
          </a:p>
          <a:p>
            <a:pPr marL="0" indent="0">
              <a:lnSpc>
                <a:spcPct val="120000"/>
              </a:lnSpc>
              <a:buNone/>
            </a:pPr>
            <a:endParaRPr lang="en-US" sz="5600" dirty="0">
              <a:latin typeface="Arial" panose="020B0604020202020204" pitchFamily="34" charset="0"/>
              <a:cs typeface="Arial" panose="020B0604020202020204" pitchFamily="34" charset="0"/>
            </a:endParaRPr>
          </a:p>
          <a:p>
            <a:pPr>
              <a:lnSpc>
                <a:spcPct val="120000"/>
              </a:lnSpc>
            </a:pPr>
            <a:r>
              <a:rPr lang="en-US" sz="6400" b="1" dirty="0">
                <a:latin typeface="Arial" panose="020B0604020202020204" pitchFamily="34" charset="0"/>
                <a:cs typeface="Arial" panose="020B0604020202020204" pitchFamily="34" charset="0"/>
              </a:rPr>
              <a:t>Maintaining Health</a:t>
            </a:r>
            <a:r>
              <a:rPr lang="en-US" sz="6400" dirty="0">
                <a:latin typeface="Arial" panose="020B0604020202020204" pitchFamily="34" charset="0"/>
                <a:cs typeface="Arial" panose="020B0604020202020204" pitchFamily="34" charset="0"/>
              </a:rPr>
              <a:t> - </a:t>
            </a:r>
            <a:r>
              <a:rPr lang="en-US" sz="5600" dirty="0">
                <a:latin typeface="Arial" panose="020B0604020202020204" pitchFamily="34" charset="0"/>
                <a:cs typeface="Arial" panose="020B0604020202020204" pitchFamily="34" charset="0"/>
              </a:rPr>
              <a:t>Individuals who are not self-sufficient or who do not have adequate support from caregivers, family, or friends may need assistance with: managing unstable, terminal or contagious conditions that require observation and ongoing treatment; managing intravenous therapy, tube feeding and vital signs; receiving dialysis, oxygen and suction administration; managing wounds; and operating power dependent equipment to sustain life. These individuals require the support of trained medical professionals.</a:t>
            </a:r>
          </a:p>
          <a:p>
            <a:endParaRPr lang="en-US" dirty="0"/>
          </a:p>
        </p:txBody>
      </p:sp>
    </p:spTree>
    <p:extLst>
      <p:ext uri="{BB962C8B-B14F-4D97-AF65-F5344CB8AC3E}">
        <p14:creationId xmlns:p14="http://schemas.microsoft.com/office/powerpoint/2010/main" val="424227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1601</Words>
  <Application>Microsoft Office PowerPoint</Application>
  <PresentationFormat>Custom</PresentationFormat>
  <Paragraphs>201</Paragraphs>
  <Slides>28</Slides>
  <Notes>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Workshop Overview</vt:lpstr>
      <vt:lpstr>Workshop Overview</vt:lpstr>
      <vt:lpstr>What is a Disability?</vt:lpstr>
      <vt:lpstr>Major Life Activities</vt:lpstr>
      <vt:lpstr>Types of Disabilities</vt:lpstr>
      <vt:lpstr>Access and Functional Needs</vt:lpstr>
      <vt:lpstr>PowerPoint Presentation</vt:lpstr>
      <vt:lpstr>DAFN &amp; CMIST</vt:lpstr>
      <vt:lpstr>PowerPoint Presentation</vt:lpstr>
      <vt:lpstr>DAFN Active Shooter Video</vt:lpstr>
      <vt:lpstr>Areas to Consider in Plans</vt:lpstr>
      <vt:lpstr>Types of Disabilities and How to Respond</vt:lpstr>
      <vt:lpstr>Types of Disabilities and How to Respond</vt:lpstr>
      <vt:lpstr>Issues to Consider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Assisting During the Aftermath </vt:lpstr>
      <vt:lpstr>Recommendations</vt:lpstr>
      <vt:lpstr>Recommendations</vt:lpstr>
      <vt:lpstr>Resources</vt:lpstr>
      <vt:lpstr>QUESTIONS OR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2023-09-08T23:27:56Z</dcterms:created>
  <dcterms:modified xsi:type="dcterms:W3CDTF">2024-06-04T21:35:07Z</dcterms:modified>
</cp:coreProperties>
</file>